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  <p:sldMasterId id="2147483662" r:id="rId3"/>
  </p:sldMasterIdLst>
  <p:notesMasterIdLst>
    <p:notesMasterId r:id="rId5"/>
  </p:notesMasterIdLst>
  <p:handoutMasterIdLst>
    <p:handoutMasterId r:id="rId48"/>
  </p:handoutMasterIdLst>
  <p:sldIdLst>
    <p:sldId id="542" r:id="rId4"/>
    <p:sldId id="1085" r:id="rId6"/>
    <p:sldId id="1241" r:id="rId7"/>
    <p:sldId id="1157" r:id="rId8"/>
    <p:sldId id="1244" r:id="rId9"/>
    <p:sldId id="1242" r:id="rId10"/>
    <p:sldId id="1164" r:id="rId11"/>
    <p:sldId id="1165" r:id="rId12"/>
    <p:sldId id="1249" r:id="rId13"/>
    <p:sldId id="1250" r:id="rId14"/>
    <p:sldId id="1251" r:id="rId15"/>
    <p:sldId id="1201" r:id="rId16"/>
    <p:sldId id="1173" r:id="rId17"/>
    <p:sldId id="1174" r:id="rId18"/>
    <p:sldId id="1252" r:id="rId19"/>
    <p:sldId id="1253" r:id="rId20"/>
    <p:sldId id="1175" r:id="rId21"/>
    <p:sldId id="1176" r:id="rId22"/>
    <p:sldId id="1177" r:id="rId23"/>
    <p:sldId id="1178" r:id="rId24"/>
    <p:sldId id="1202" r:id="rId25"/>
    <p:sldId id="1211" r:id="rId26"/>
    <p:sldId id="1254" r:id="rId27"/>
    <p:sldId id="1255" r:id="rId28"/>
    <p:sldId id="1179" r:id="rId29"/>
    <p:sldId id="1180" r:id="rId30"/>
    <p:sldId id="1181" r:id="rId31"/>
    <p:sldId id="1182" r:id="rId32"/>
    <p:sldId id="1183" r:id="rId33"/>
    <p:sldId id="1184" r:id="rId34"/>
    <p:sldId id="1185" r:id="rId35"/>
    <p:sldId id="1214" r:id="rId36"/>
    <p:sldId id="1216" r:id="rId37"/>
    <p:sldId id="1217" r:id="rId38"/>
    <p:sldId id="1245" r:id="rId39"/>
    <p:sldId id="1227" r:id="rId40"/>
    <p:sldId id="1218" r:id="rId41"/>
    <p:sldId id="1231" r:id="rId42"/>
    <p:sldId id="1243" r:id="rId43"/>
    <p:sldId id="1246" r:id="rId44"/>
    <p:sldId id="1247" r:id="rId45"/>
    <p:sldId id="1193" r:id="rId46"/>
    <p:sldId id="1228" r:id="rId47"/>
  </p:sldIdLst>
  <p:sldSz cx="9144000" cy="6858000" type="screen4x3"/>
  <p:notesSz cx="7102475" cy="1023302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6020202030204" pitchFamily="34" charset="0"/>
        <a:ea typeface="SimSun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6020202030204" pitchFamily="34" charset="0"/>
        <a:ea typeface="SimSun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6020202030204" pitchFamily="34" charset="0"/>
        <a:ea typeface="SimSun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6020202030204" pitchFamily="34" charset="0"/>
        <a:ea typeface="SimSun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6020202030204" pitchFamily="34" charset="0"/>
        <a:ea typeface="SimSun" panose="02010600030101010101" pitchFamily="2" charset="-122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 Narrow" panose="020B0606020202030204" pitchFamily="34" charset="0"/>
        <a:ea typeface="SimSun" panose="02010600030101010101" pitchFamily="2" charset="-122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 Narrow" panose="020B0606020202030204" pitchFamily="34" charset="0"/>
        <a:ea typeface="SimSun" panose="02010600030101010101" pitchFamily="2" charset="-122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 Narrow" panose="020B0606020202030204" pitchFamily="34" charset="0"/>
        <a:ea typeface="SimSun" panose="02010600030101010101" pitchFamily="2" charset="-122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 Narrow" panose="020B0606020202030204" pitchFamily="34" charset="0"/>
        <a:ea typeface="SimSun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3" autoAdjust="0"/>
    <p:restoredTop sz="94649" autoAdjust="0"/>
  </p:normalViewPr>
  <p:slideViewPr>
    <p:cSldViewPr snapToGrid="0" snapToObjects="1">
      <p:cViewPr varScale="1">
        <p:scale>
          <a:sx n="160" d="100"/>
          <a:sy n="160" d="100"/>
        </p:scale>
        <p:origin x="2056" y="176"/>
      </p:cViewPr>
      <p:guideLst>
        <p:guide orient="horz" pos="1699"/>
        <p:guide pos="29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2172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1" Type="http://schemas.openxmlformats.org/officeDocument/2006/relationships/tableStyles" Target="tableStyles.xml"/><Relationship Id="rId50" Type="http://schemas.openxmlformats.org/officeDocument/2006/relationships/viewProps" Target="viewProps.xml"/><Relationship Id="rId5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48" Type="http://schemas.openxmlformats.org/officeDocument/2006/relationships/handoutMaster" Target="handoutMasters/handoutMaster1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.xml"/><Relationship Id="rId1" Type="http://schemas.openxmlformats.org/officeDocument/2006/relationships/oleObject" Target="Macintosh%20HD:Users:droh:Google%20Drive:ics3:mem:cpumemgap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88800152991715"/>
          <c:y val="0.0601851851851852"/>
          <c:w val="0.511800209001653"/>
          <c:h val="0.807222222222222"/>
        </c:manualLayout>
      </c:layout>
      <c:lineChart>
        <c:grouping val="standard"/>
        <c:varyColors val="0"/>
        <c:ser>
          <c:idx val="0"/>
          <c:order val="0"/>
          <c:tx>
            <c:strRef>
              <c:f>data!$B$1</c:f>
              <c:strCache>
                <c:ptCount val="1"/>
                <c:pt idx="0">
                  <c:v>Disk seek time</c:v>
                </c:pt>
              </c:strCache>
            </c:strRef>
          </c:tx>
          <c:spPr>
            <a:ln w="12700" cap="rnd" cmpd="sng" algn="ctr">
              <a:solidFill>
                <a:schemeClr val="tx1"/>
              </a:solidFill>
              <a:prstDash val="solid"/>
              <a:round/>
            </a:ln>
          </c:spPr>
          <c:marker>
            <c:symbol val="diamond"/>
            <c:size val="8"/>
            <c:spPr>
              <a:solidFill>
                <a:schemeClr val="tx1"/>
              </a:solidFill>
              <a:ln w="9525" cap="flat" cmpd="sng" algn="ctr">
                <a:noFill/>
                <a:prstDash val="solid"/>
                <a:round/>
              </a:ln>
            </c:spPr>
          </c:marker>
          <c:dLbls>
            <c:delete val="1"/>
          </c:dLbls>
          <c:cat>
            <c:numRef>
              <c:f>data!$A$2:$A$9</c:f>
              <c:numCache>
                <c:formatCode>General</c:formatCode>
                <c:ptCount val="8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2003</c:v>
                </c:pt>
                <c:pt idx="5">
                  <c:v>2005</c:v>
                </c:pt>
                <c:pt idx="6">
                  <c:v>2010</c:v>
                </c:pt>
                <c:pt idx="7">
                  <c:v>2015</c:v>
                </c:pt>
              </c:numCache>
            </c:numRef>
          </c:cat>
          <c:val>
            <c:numRef>
              <c:f>data!$B$2:$B$9</c:f>
              <c:numCache>
                <c:formatCode>#,##0</c:formatCode>
                <c:ptCount val="8"/>
                <c:pt idx="0">
                  <c:v>75000000</c:v>
                </c:pt>
                <c:pt idx="1">
                  <c:v>28000000</c:v>
                </c:pt>
                <c:pt idx="2">
                  <c:v>10000000</c:v>
                </c:pt>
                <c:pt idx="3">
                  <c:v>8000000</c:v>
                </c:pt>
                <c:pt idx="4">
                  <c:v>6000000</c:v>
                </c:pt>
                <c:pt idx="5">
                  <c:v>5000000</c:v>
                </c:pt>
                <c:pt idx="6">
                  <c:v>3000000</c:v>
                </c:pt>
                <c:pt idx="7">
                  <c:v>3000000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data!$C$1</c:f>
              <c:strCache>
                <c:ptCount val="1"/>
                <c:pt idx="0">
                  <c:v>SSD access time</c:v>
                </c:pt>
              </c:strCache>
            </c:strRef>
          </c:tx>
          <c:spPr>
            <a:ln w="12700" cap="rnd" cmpd="sng" algn="ctr">
              <a:solidFill>
                <a:schemeClr val="tx1"/>
              </a:solidFill>
              <a:prstDash val="solid"/>
              <a:round/>
            </a:ln>
          </c:spPr>
          <c:marker>
            <c:symbol val="triangle"/>
            <c:size val="8"/>
            <c:spPr>
              <a:solidFill>
                <a:schemeClr val="tx1"/>
              </a:solidFill>
              <a:ln w="9525" cap="flat" cmpd="sng" algn="ctr">
                <a:noFill/>
                <a:prstDash val="solid"/>
                <a:round/>
              </a:ln>
            </c:spPr>
          </c:marker>
          <c:dLbls>
            <c:delete val="1"/>
          </c:dLbls>
          <c:cat>
            <c:numRef>
              <c:f>data!$A$2:$A$9</c:f>
              <c:numCache>
                <c:formatCode>General</c:formatCode>
                <c:ptCount val="8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2003</c:v>
                </c:pt>
                <c:pt idx="5">
                  <c:v>2005</c:v>
                </c:pt>
                <c:pt idx="6">
                  <c:v>2010</c:v>
                </c:pt>
                <c:pt idx="7">
                  <c:v>2015</c:v>
                </c:pt>
              </c:numCache>
            </c:numRef>
          </c:cat>
          <c:val>
            <c:numRef>
              <c:f>data!$C$2:$C$9</c:f>
              <c:numCache>
                <c:formatCode>General</c:formatCode>
                <c:ptCount val="8"/>
                <c:pt idx="7" c:formatCode="#,##0">
                  <c:v>50000</c:v>
                </c:pt>
              </c:numCache>
            </c:numRef>
          </c:val>
          <c:smooth val="0"/>
        </c:ser>
        <c:ser>
          <c:idx val="3"/>
          <c:order val="2"/>
          <c:tx>
            <c:strRef>
              <c:f>data!$D$1</c:f>
              <c:strCache>
                <c:ptCount val="1"/>
                <c:pt idx="0">
                  <c:v>DRAM access time</c:v>
                </c:pt>
              </c:strCache>
            </c:strRef>
          </c:tx>
          <c:spPr>
            <a:ln w="12700" cap="rnd" cmpd="sng" algn="ctr">
              <a:solidFill>
                <a:schemeClr val="tx1"/>
              </a:solidFill>
              <a:prstDash val="solid"/>
              <a:round/>
            </a:ln>
          </c:spPr>
          <c:marker>
            <c:symbol val="square"/>
            <c:size val="8"/>
            <c:spPr>
              <a:solidFill>
                <a:schemeClr val="tx1"/>
              </a:solidFill>
              <a:ln w="9525" cap="flat" cmpd="sng" algn="ctr">
                <a:noFill/>
                <a:prstDash val="solid"/>
                <a:round/>
              </a:ln>
            </c:spPr>
          </c:marker>
          <c:dLbls>
            <c:delete val="1"/>
          </c:dLbls>
          <c:cat>
            <c:numRef>
              <c:f>data!$A$2:$A$9</c:f>
              <c:numCache>
                <c:formatCode>General</c:formatCode>
                <c:ptCount val="8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2003</c:v>
                </c:pt>
                <c:pt idx="5">
                  <c:v>2005</c:v>
                </c:pt>
                <c:pt idx="6">
                  <c:v>2010</c:v>
                </c:pt>
                <c:pt idx="7">
                  <c:v>2015</c:v>
                </c:pt>
              </c:numCache>
            </c:numRef>
          </c:cat>
          <c:val>
            <c:numRef>
              <c:f>data!$D$2:$D$9</c:f>
              <c:numCache>
                <c:formatCode>General</c:formatCode>
                <c:ptCount val="8"/>
                <c:pt idx="0">
                  <c:v>200</c:v>
                </c:pt>
                <c:pt idx="1" c:formatCode="#,##0">
                  <c:v>100</c:v>
                </c:pt>
                <c:pt idx="2">
                  <c:v>70</c:v>
                </c:pt>
                <c:pt idx="3">
                  <c:v>60</c:v>
                </c:pt>
                <c:pt idx="4">
                  <c:v>55</c:v>
                </c:pt>
                <c:pt idx="5">
                  <c:v>50</c:v>
                </c:pt>
                <c:pt idx="6">
                  <c:v>40</c:v>
                </c:pt>
                <c:pt idx="7">
                  <c:v>20</c:v>
                </c:pt>
              </c:numCache>
            </c:numRef>
          </c:val>
          <c:smooth val="0"/>
        </c:ser>
        <c:ser>
          <c:idx val="4"/>
          <c:order val="3"/>
          <c:tx>
            <c:strRef>
              <c:f>data!$E$1</c:f>
              <c:strCache>
                <c:ptCount val="1"/>
                <c:pt idx="0">
                  <c:v>SRAM access time</c:v>
                </c:pt>
              </c:strCache>
            </c:strRef>
          </c:tx>
          <c:spPr>
            <a:ln w="12700" cap="rnd" cmpd="sng" algn="ctr">
              <a:solidFill>
                <a:schemeClr val="tx1"/>
              </a:solidFill>
              <a:prstDash val="solid"/>
              <a:round/>
            </a:ln>
          </c:spPr>
          <c:marker>
            <c:symbol val="circle"/>
            <c:size val="8"/>
            <c:spPr>
              <a:solidFill>
                <a:schemeClr val="tx1"/>
              </a:solidFill>
              <a:ln w="9525" cap="flat" cmpd="sng" algn="ctr">
                <a:noFill/>
                <a:prstDash val="solid"/>
                <a:round/>
              </a:ln>
            </c:spPr>
          </c:marker>
          <c:dLbls>
            <c:delete val="1"/>
          </c:dLbls>
          <c:cat>
            <c:numRef>
              <c:f>data!$A$2:$A$9</c:f>
              <c:numCache>
                <c:formatCode>General</c:formatCode>
                <c:ptCount val="8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2003</c:v>
                </c:pt>
                <c:pt idx="5">
                  <c:v>2005</c:v>
                </c:pt>
                <c:pt idx="6">
                  <c:v>2010</c:v>
                </c:pt>
                <c:pt idx="7">
                  <c:v>2015</c:v>
                </c:pt>
              </c:numCache>
            </c:numRef>
          </c:cat>
          <c:val>
            <c:numRef>
              <c:f>data!$E$2:$E$9</c:f>
              <c:numCache>
                <c:formatCode>General</c:formatCode>
                <c:ptCount val="8"/>
                <c:pt idx="0">
                  <c:v>150</c:v>
                </c:pt>
                <c:pt idx="1">
                  <c:v>35</c:v>
                </c:pt>
                <c:pt idx="2">
                  <c:v>15</c:v>
                </c:pt>
                <c:pt idx="3">
                  <c:v>3</c:v>
                </c:pt>
                <c:pt idx="4">
                  <c:v>2.5</c:v>
                </c:pt>
                <c:pt idx="5">
                  <c:v>2</c:v>
                </c:pt>
                <c:pt idx="6">
                  <c:v>1.5</c:v>
                </c:pt>
                <c:pt idx="7">
                  <c:v>1.3</c:v>
                </c:pt>
              </c:numCache>
            </c:numRef>
          </c:val>
          <c:smooth val="0"/>
        </c:ser>
        <c:ser>
          <c:idx val="5"/>
          <c:order val="4"/>
          <c:tx>
            <c:strRef>
              <c:f>data!$F$1</c:f>
              <c:strCache>
                <c:ptCount val="1"/>
                <c:pt idx="0">
                  <c:v>CPU cycle time</c:v>
                </c:pt>
              </c:strCache>
            </c:strRef>
          </c:tx>
          <c:spPr>
            <a:ln w="12700" cap="rnd" cmpd="sng" algn="ctr">
              <a:solidFill>
                <a:schemeClr val="tx1"/>
              </a:solidFill>
              <a:prstDash val="solid"/>
              <a:round/>
            </a:ln>
          </c:spPr>
          <c:marker>
            <c:symbol val="square"/>
            <c:size val="8"/>
            <c:spPr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</a:ln>
            </c:spPr>
          </c:marker>
          <c:dLbls>
            <c:delete val="1"/>
          </c:dLbls>
          <c:cat>
            <c:numRef>
              <c:f>data!$A$2:$A$9</c:f>
              <c:numCache>
                <c:formatCode>General</c:formatCode>
                <c:ptCount val="8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2003</c:v>
                </c:pt>
                <c:pt idx="5">
                  <c:v>2005</c:v>
                </c:pt>
                <c:pt idx="6">
                  <c:v>2010</c:v>
                </c:pt>
                <c:pt idx="7">
                  <c:v>2015</c:v>
                </c:pt>
              </c:numCache>
            </c:numRef>
          </c:cat>
          <c:val>
            <c:numRef>
              <c:f>data!$F$2:$F$9</c:f>
              <c:numCache>
                <c:formatCode>General</c:formatCode>
                <c:ptCount val="8"/>
                <c:pt idx="0">
                  <c:v>166</c:v>
                </c:pt>
                <c:pt idx="1">
                  <c:v>50</c:v>
                </c:pt>
                <c:pt idx="2">
                  <c:v>6</c:v>
                </c:pt>
                <c:pt idx="3">
                  <c:v>1.6</c:v>
                </c:pt>
                <c:pt idx="4">
                  <c:v>0.3</c:v>
                </c:pt>
                <c:pt idx="5">
                  <c:v>0.5</c:v>
                </c:pt>
                <c:pt idx="6">
                  <c:v>0.4</c:v>
                </c:pt>
                <c:pt idx="7">
                  <c:v>0.33</c:v>
                </c:pt>
              </c:numCache>
            </c:numRef>
          </c:val>
          <c:smooth val="0"/>
        </c:ser>
        <c:ser>
          <c:idx val="6"/>
          <c:order val="5"/>
          <c:tx>
            <c:strRef>
              <c:f>data!$G$1</c:f>
              <c:strCache>
                <c:ptCount val="1"/>
                <c:pt idx="0">
                  <c:v>Effective CPU cycle time</c:v>
                </c:pt>
              </c:strCache>
            </c:strRef>
          </c:tx>
          <c:spPr>
            <a:ln w="12700" cap="rnd" cmpd="sng" algn="ctr">
              <a:solidFill>
                <a:schemeClr val="tx1"/>
              </a:solidFill>
              <a:prstDash val="solid"/>
              <a:round/>
            </a:ln>
          </c:spPr>
          <c:marker>
            <c:symbol val="circle"/>
            <c:size val="8"/>
            <c:spPr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</a:ln>
            </c:spPr>
          </c:marker>
          <c:dLbls>
            <c:delete val="1"/>
          </c:dLbls>
          <c:cat>
            <c:numRef>
              <c:f>data!$A$2:$A$9</c:f>
              <c:numCache>
                <c:formatCode>General</c:formatCode>
                <c:ptCount val="8"/>
                <c:pt idx="0">
                  <c:v>1985</c:v>
                </c:pt>
                <c:pt idx="1">
                  <c:v>1990</c:v>
                </c:pt>
                <c:pt idx="2">
                  <c:v>1995</c:v>
                </c:pt>
                <c:pt idx="3">
                  <c:v>2000</c:v>
                </c:pt>
                <c:pt idx="4">
                  <c:v>2003</c:v>
                </c:pt>
                <c:pt idx="5">
                  <c:v>2005</c:v>
                </c:pt>
                <c:pt idx="6">
                  <c:v>2010</c:v>
                </c:pt>
                <c:pt idx="7">
                  <c:v>2015</c:v>
                </c:pt>
              </c:numCache>
            </c:numRef>
          </c:cat>
          <c:val>
            <c:numRef>
              <c:f>data!$G$2:$G$9</c:f>
              <c:numCache>
                <c:formatCode>General</c:formatCode>
                <c:ptCount val="8"/>
                <c:pt idx="4">
                  <c:v>0.3</c:v>
                </c:pt>
                <c:pt idx="5">
                  <c:v>0.25</c:v>
                </c:pt>
                <c:pt idx="6">
                  <c:v>0.1</c:v>
                </c:pt>
                <c:pt idx="7">
                  <c:v>0.08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2593976"/>
        <c:axId val="2122887992"/>
      </c:lineChart>
      <c:catAx>
        <c:axId val="2122593976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/>
                    </a:solidFill>
                    <a:latin typeface="Arial" panose="020B0604020202090204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Arial" panose="020B0604020202090204"/>
                <a:ea typeface="+mn-ea"/>
                <a:cs typeface="+mn-cs"/>
              </a:defRPr>
            </a:pPr>
          </a:p>
        </c:txPr>
        <c:crossAx val="2122887992"/>
        <c:crossesAt val="0"/>
        <c:auto val="1"/>
        <c:lblAlgn val="ctr"/>
        <c:lblOffset val="100"/>
        <c:noMultiLvlLbl val="0"/>
      </c:catAx>
      <c:valAx>
        <c:axId val="2122887992"/>
        <c:scaling>
          <c:logBase val="10"/>
          <c:orientation val="minMax"/>
          <c:min val="0.01"/>
        </c:scaling>
        <c:delete val="0"/>
        <c:axPos val="l"/>
        <c:majorGridlines/>
        <c:title>
          <c:tx>
            <c:rich>
              <a:bodyPr rot="-5400000" spcFirstLastPara="0" vertOverflow="ellipsis" vert="horz" wrap="square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/>
                    </a:solidFill>
                    <a:latin typeface="Arial" panose="020B0604020202090204"/>
                    <a:ea typeface="+mn-ea"/>
                    <a:cs typeface="+mn-cs"/>
                  </a:defRPr>
                </a:pPr>
                <a:r>
                  <a:rPr lang="en-US"/>
                  <a:t>Time (ns)</a:t>
                </a:r>
                <a:endParaRPr lang="en-US"/>
              </a:p>
            </c:rich>
          </c:tx>
          <c:layout/>
          <c:overlay val="0"/>
        </c:title>
        <c:numFmt formatCode="#,##0.0" sourceLinked="0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Arial" panose="020B0604020202090204"/>
                <a:ea typeface="+mn-ea"/>
                <a:cs typeface="+mn-cs"/>
              </a:defRPr>
            </a:pPr>
          </a:p>
        </c:txPr>
        <c:crossAx val="2122593976"/>
        <c:crosses val="autoZero"/>
        <c:crossBetween val="between"/>
        <c:minorUnit val="10"/>
      </c:valAx>
      <c:spPr>
        <a:ln>
          <a:noFill/>
        </a:ln>
      </c:spPr>
    </c:plotArea>
    <c:legend>
      <c:legendPos val="r"/>
      <c:layout/>
      <c:overlay val="0"/>
      <c:spPr>
        <a:ln>
          <a:solidFill>
            <a:schemeClr val="tx1"/>
          </a:solidFill>
        </a:ln>
      </c:spPr>
      <c:txPr>
        <a:bodyPr rot="0" spcFirstLastPara="0" vertOverflow="ellipsis" vert="horz" wrap="square" anchor="ctr" anchorCtr="1"/>
        <a:lstStyle/>
        <a:p>
          <a:pPr>
            <a:defRPr lang="en-US" sz="1200" b="0" i="0" u="none" strike="noStrike" kern="1200" baseline="0">
              <a:solidFill>
                <a:schemeClr val="tx1"/>
              </a:solidFill>
              <a:latin typeface="Arial" panose="020B0604020202090204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lang="en-US" sz="1200">
          <a:latin typeface="Arial" panose="020B0604020202090204"/>
        </a:defRPr>
      </a:pPr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4825" cy="514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422" tIns="48211" rIns="96422" bIns="48211" numCol="1" anchor="t" anchorCtr="0" compatLnSpc="1"/>
          <a:lstStyle>
            <a:lvl1pPr defTabSz="965200" eaLnBrk="0" hangingPunct="0">
              <a:defRPr sz="1200">
                <a:latin typeface="Times New Roman" panose="02020503050405090304" pitchFamily="18" charset="0"/>
                <a:ea typeface="+mn-ea"/>
              </a:defRPr>
            </a:lvl1pPr>
          </a:lstStyle>
          <a:p>
            <a:pPr>
              <a:defRPr/>
            </a:pPr>
            <a:r>
              <a:rPr lang="en-US"/>
              <a:t>DAC 2001 Tutorial</a:t>
            </a:r>
            <a:endParaRPr lang="en-US"/>
          </a:p>
        </p:txBody>
      </p:sp>
      <p:sp>
        <p:nvSpPr>
          <p:cNvPr id="2529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57650" y="0"/>
            <a:ext cx="3044825" cy="514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422" tIns="48211" rIns="96422" bIns="48211" numCol="1" anchor="t" anchorCtr="0" compatLnSpc="1"/>
          <a:lstStyle>
            <a:lvl1pPr algn="r" defTabSz="965200" eaLnBrk="0" hangingPunct="0">
              <a:defRPr sz="1200">
                <a:latin typeface="Times New Roman" panose="02020503050405090304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04388"/>
            <a:ext cx="3044825" cy="514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422" tIns="48211" rIns="96422" bIns="48211" numCol="1" anchor="b" anchorCtr="0" compatLnSpc="1"/>
          <a:lstStyle>
            <a:lvl1pPr defTabSz="965200" eaLnBrk="0" hangingPunct="0">
              <a:defRPr sz="1200">
                <a:latin typeface="Times New Roman" panose="02020503050405090304" pitchFamily="18" charset="0"/>
                <a:ea typeface="+mn-ea"/>
                <a:cs typeface="Times New Roman" panose="02020503050405090304" pitchFamily="18" charset="0"/>
              </a:defRPr>
            </a:lvl1pPr>
          </a:lstStyle>
          <a:p>
            <a:pPr>
              <a:defRPr/>
            </a:pPr>
            <a:r>
              <a:rPr lang="en-US"/>
              <a:t>©R.A. Rutenbar, 2001</a:t>
            </a:r>
            <a:endParaRPr lang="en-US"/>
          </a:p>
        </p:txBody>
      </p:sp>
      <p:sp>
        <p:nvSpPr>
          <p:cNvPr id="2529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57650" y="9704388"/>
            <a:ext cx="3044825" cy="514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422" tIns="48211" rIns="96422" bIns="48211" numCol="1" anchor="b" anchorCtr="0" compatLnSpc="1"/>
          <a:lstStyle>
            <a:lvl1pPr algn="r" defTabSz="965200">
              <a:defRPr sz="1200">
                <a:latin typeface="Times New Roman" panose="02020503050405090304" pitchFamily="18" charset="0"/>
              </a:defRPr>
            </a:lvl1pPr>
          </a:lstStyle>
          <a:p>
            <a:fld id="{99D24494-1C90-904B-8A55-B11D6C71B514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13088" cy="4873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0" hangingPunct="0">
              <a:defRPr sz="1200" b="0">
                <a:latin typeface="Times New Roman" panose="02020503050405090304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08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02088" y="0"/>
            <a:ext cx="3113087" cy="4873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0" hangingPunct="0">
              <a:defRPr sz="1200" b="0">
                <a:latin typeface="Times New Roman" panose="02020503050405090304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5675" y="731838"/>
            <a:ext cx="5203825" cy="39036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8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3613" y="4879975"/>
            <a:ext cx="5187950" cy="45545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408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59950"/>
            <a:ext cx="3113088" cy="4889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eaLnBrk="0" hangingPunct="0">
              <a:defRPr sz="1200" b="0">
                <a:latin typeface="Times New Roman" panose="02020503050405090304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08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02088" y="9759950"/>
            <a:ext cx="3113087" cy="4889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 b="0">
                <a:latin typeface="Times New Roman" panose="02020503050405090304" pitchFamily="18" charset="0"/>
              </a:defRPr>
            </a:lvl1pPr>
          </a:lstStyle>
          <a:p>
            <a:fld id="{3E06E8E9-704B-CF4C-9DC5-E98095858773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50305040509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50305040509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50305040509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50305040509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50305040509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3B91958-0BF3-8E43-A470-CA3BA8B4220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68375" y="758825"/>
            <a:ext cx="5157788" cy="3868738"/>
          </a:xfrm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25513" y="4879975"/>
            <a:ext cx="5238750" cy="4622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86" tIns="47442" rIns="94886" bIns="47442"/>
          <a:lstStyle/>
          <a:p>
            <a:r>
              <a:rPr lang="en-US" altLang="zh-CN"/>
              <a:t>Goal:</a:t>
            </a:r>
            <a:endParaRPr lang="en-US" altLang="zh-CN"/>
          </a:p>
          <a:p>
            <a:r>
              <a:rPr lang="en-US" altLang="zh-CN"/>
              <a:t>	Show the inefficeincy of current disk requests.</a:t>
            </a:r>
            <a:endParaRPr lang="en-US" altLang="zh-CN"/>
          </a:p>
          <a:p>
            <a:r>
              <a:rPr lang="en-US" altLang="zh-CN"/>
              <a:t>Conveyed Ideas:</a:t>
            </a:r>
            <a:endParaRPr lang="en-US" altLang="zh-CN"/>
          </a:p>
          <a:p>
            <a:r>
              <a:rPr lang="en-US" altLang="zh-CN"/>
              <a:t>	Rotational latency is wasted time that can be used to service tasks</a:t>
            </a:r>
            <a:endParaRPr lang="en-US" altLang="zh-CN"/>
          </a:p>
          <a:p>
            <a:r>
              <a:rPr lang="en-US" altLang="zh-CN"/>
              <a:t>Background Information:</a:t>
            </a:r>
            <a:endParaRPr lang="en-US" altLang="zh-CN"/>
          </a:p>
          <a:p>
            <a:r>
              <a:rPr lang="en-US" altLang="zh-CN"/>
              <a:t>	None.</a:t>
            </a:r>
            <a:endParaRPr lang="en-US" altLang="zh-CN"/>
          </a:p>
          <a:p>
            <a:r>
              <a:rPr lang="en-US" altLang="zh-CN"/>
              <a:t>Slide Background:</a:t>
            </a:r>
            <a:endParaRPr lang="en-US" altLang="zh-CN"/>
          </a:p>
          <a:p>
            <a:r>
              <a:rPr lang="en-US" altLang="zh-CN"/>
              <a:t>	None.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Kill text and arrows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68375" y="758825"/>
            <a:ext cx="5157788" cy="3868738"/>
          </a:xfrm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25513" y="4879975"/>
            <a:ext cx="5238750" cy="4622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4886" tIns="47442" rIns="94886" bIns="47442"/>
          <a:lstStyle/>
          <a:p>
            <a:r>
              <a:rPr lang="en-US" altLang="zh-CN"/>
              <a:t>Goal:</a:t>
            </a:r>
            <a:endParaRPr lang="en-US" altLang="zh-CN"/>
          </a:p>
          <a:p>
            <a:r>
              <a:rPr lang="en-US" altLang="zh-CN"/>
              <a:t>	Show the inefficeincy of current disk requests.</a:t>
            </a:r>
            <a:endParaRPr lang="en-US" altLang="zh-CN"/>
          </a:p>
          <a:p>
            <a:r>
              <a:rPr lang="en-US" altLang="zh-CN"/>
              <a:t>Conveyed Ideas:</a:t>
            </a:r>
            <a:endParaRPr lang="en-US" altLang="zh-CN"/>
          </a:p>
          <a:p>
            <a:r>
              <a:rPr lang="en-US" altLang="zh-CN"/>
              <a:t>	Rotational latency is wasted time that can be used to service tasks</a:t>
            </a:r>
            <a:endParaRPr lang="en-US" altLang="zh-CN"/>
          </a:p>
          <a:p>
            <a:r>
              <a:rPr lang="en-US" altLang="zh-CN"/>
              <a:t>Background Information:</a:t>
            </a:r>
            <a:endParaRPr lang="en-US" altLang="zh-CN"/>
          </a:p>
          <a:p>
            <a:r>
              <a:rPr lang="en-US" altLang="zh-CN"/>
              <a:t>	None.</a:t>
            </a:r>
            <a:endParaRPr lang="en-US" altLang="zh-CN"/>
          </a:p>
          <a:p>
            <a:r>
              <a:rPr lang="en-US" altLang="zh-CN"/>
              <a:t>Slide Background:</a:t>
            </a:r>
            <a:endParaRPr lang="en-US" altLang="zh-CN"/>
          </a:p>
          <a:p>
            <a:r>
              <a:rPr lang="en-US" altLang="zh-CN"/>
              <a:t>	None.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Kill text and arrows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819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  <p:sp>
        <p:nvSpPr>
          <p:cNvPr id="81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6DDC292-568A-034C-B285-2666F035CA6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01CB077-F052-AE4C-AB82-0BBCB67428D0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  <p:sp>
        <p:nvSpPr>
          <p:cNvPr id="706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346D6BF-3B79-0448-A8CB-F5CDDA89D278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7270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  <p:sp>
        <p:nvSpPr>
          <p:cNvPr id="727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301D9C6-DE77-6740-BC89-C1D2FAD8CB9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5907374-D7C3-7D49-8406-419F091DD52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1"/>
          <p:cNvSpPr txBox="1">
            <a:spLocks noChangeArrowheads="1"/>
          </p:cNvSpPr>
          <p:nvPr/>
        </p:nvSpPr>
        <p:spPr bwMode="auto">
          <a:xfrm>
            <a:off x="1200150" y="774700"/>
            <a:ext cx="4702175" cy="38227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>
              <a:spcBef>
                <a:spcPct val="0"/>
              </a:spcBef>
            </a:pPr>
            <a:endParaRPr lang="en-US" altLang="zh-CN" sz="2400">
              <a:latin typeface="Arial Narrow" panose="020B0606020202030204" pitchFamily="34" charset="0"/>
            </a:endParaRP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body"/>
          </p:nvPr>
        </p:nvSpPr>
        <p:spPr>
          <a:xfrm>
            <a:off x="947738" y="4860925"/>
            <a:ext cx="5208587" cy="46069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5088" tIns="47544" rIns="95088" bIns="47544" anchor="ctr"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Image Placeholder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76803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  <p:sp>
        <p:nvSpPr>
          <p:cNvPr id="768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5391194-2815-D94B-AD25-EDA6CD50862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8089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  <p:sp>
        <p:nvSpPr>
          <p:cNvPr id="809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50305040509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A4EAC63C-8EA3-BE45-871D-5D57CEBFEB9A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427038"/>
            <a:ext cx="5114925" cy="3836987"/>
          </a:xfrm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3350" y="4533900"/>
            <a:ext cx="6761163" cy="55292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7492" cy="1752600"/>
          </a:xfrm>
        </p:spPr>
        <p:txBody>
          <a:bodyPr/>
          <a:lstStyle>
            <a:lvl1pPr marL="0" indent="0" algn="l">
              <a:buNone/>
              <a:defRPr sz="2000" b="0"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58013" y="228600"/>
            <a:ext cx="2185987" cy="6105525"/>
          </a:xfrm>
        </p:spPr>
        <p:txBody>
          <a:bodyPr vert="eaVert"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6875" y="228600"/>
            <a:ext cx="6408738" cy="6105525"/>
          </a:xfrm>
        </p:spPr>
        <p:txBody>
          <a:bodyPr vert="eaVert"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228600"/>
            <a:ext cx="87471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62488" y="1362075"/>
            <a:ext cx="3871912" cy="24098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62488" y="3924300"/>
            <a:ext cx="3871912" cy="24098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228600"/>
            <a:ext cx="87471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2488" y="1362075"/>
            <a:ext cx="3871912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7592093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latin typeface="Calibri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2488" y="1362075"/>
            <a:ext cx="3871912" cy="4972050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Calibri" pitchFamily="34" charset="0"/>
              </a:defRPr>
            </a:lvl1pPr>
            <a:lvl2pPr>
              <a:defRPr sz="2000">
                <a:latin typeface="Calibri" pitchFamily="34" charset="0"/>
              </a:defRPr>
            </a:lvl2pPr>
            <a:lvl3pPr>
              <a:defRPr sz="1800">
                <a:latin typeface="Calibri" pitchFamily="34" charset="0"/>
              </a:defRPr>
            </a:lvl3pPr>
            <a:lvl4pPr>
              <a:defRPr sz="1600">
                <a:latin typeface="Calibri" pitchFamily="34" charset="0"/>
              </a:defRPr>
            </a:lvl4pPr>
            <a:lvl5pPr>
              <a:defRPr sz="1600">
                <a:latin typeface="Calibri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Calibri" pitchFamily="34" charset="0"/>
              </a:defRPr>
            </a:lvl1pPr>
            <a:lvl2pPr>
              <a:defRPr sz="2000">
                <a:latin typeface="Calibri" pitchFamily="34" charset="0"/>
              </a:defRPr>
            </a:lvl2pPr>
            <a:lvl3pPr>
              <a:defRPr sz="1800">
                <a:latin typeface="Calibri" pitchFamily="34" charset="0"/>
              </a:defRPr>
            </a:lvl3pPr>
            <a:lvl4pPr>
              <a:defRPr sz="1600">
                <a:latin typeface="Calibri" pitchFamily="34" charset="0"/>
              </a:defRPr>
            </a:lvl4pPr>
            <a:lvl5pPr>
              <a:defRPr sz="1600">
                <a:latin typeface="Calibri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75914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Calibri" pitchFamily="34" charset="0"/>
              </a:defRPr>
            </a:lvl1pPr>
            <a:lvl2pPr>
              <a:defRPr sz="2800">
                <a:latin typeface="Calibri" pitchFamily="34" charset="0"/>
              </a:defRPr>
            </a:lvl2pPr>
            <a:lvl3pPr>
              <a:defRPr sz="2400">
                <a:latin typeface="Calibri" pitchFamily="34" charset="0"/>
              </a:defRPr>
            </a:lvl3pPr>
            <a:lvl4pPr>
              <a:defRPr sz="2000">
                <a:latin typeface="Calibri" pitchFamily="34" charset="0"/>
              </a:defRPr>
            </a:lvl4pPr>
            <a:lvl5pPr>
              <a:defRPr sz="2000">
                <a:latin typeface="Calibri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Calibri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Calibri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Calibri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650" y="371475"/>
            <a:ext cx="7591425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altLang="zh-CN"/>
              <a:t>Click to edit Master title style</a:t>
            </a:r>
            <a:endParaRPr lang="en-US" altLang="zh-CN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6875" y="1362075"/>
            <a:ext cx="7896225" cy="497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1028" name="Rectangle 8"/>
          <p:cNvSpPr>
            <a:spLocks noChangeArrowheads="1"/>
          </p:cNvSpPr>
          <p:nvPr/>
        </p:nvSpPr>
        <p:spPr bwMode="auto">
          <a:xfrm>
            <a:off x="0" y="0"/>
            <a:ext cx="9144000" cy="228600"/>
          </a:xfrm>
          <a:prstGeom prst="rect">
            <a:avLst/>
          </a:prstGeom>
          <a:solidFill>
            <a:srgbClr val="99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algn="ctr">
              <a:defRPr/>
            </a:pPr>
            <a:endParaRPr lang="en-US" altLang="zh-CN" b="0">
              <a:latin typeface="Times New Roman" panose="02020503050405090304" pitchFamily="18" charset="0"/>
            </a:endParaRPr>
          </a:p>
        </p:txBody>
      </p:sp>
      <p:sp>
        <p:nvSpPr>
          <p:cNvPr id="1029" name="Text Box 5"/>
          <p:cNvSpPr txBox="1">
            <a:spLocks noChangeArrowheads="1"/>
          </p:cNvSpPr>
          <p:nvPr/>
        </p:nvSpPr>
        <p:spPr bwMode="auto">
          <a:xfrm>
            <a:off x="7270750" y="-26988"/>
            <a:ext cx="1936750" cy="276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defRPr/>
            </a:pPr>
            <a:r>
              <a:rPr lang="en-US" altLang="zh-CN" sz="1200" dirty="0">
                <a:solidFill>
                  <a:schemeClr val="bg1"/>
                </a:solidFill>
                <a:latin typeface="Times New Roman" panose="02020503050405090304" pitchFamily="18" charset="0"/>
              </a:rPr>
              <a:t>Shenzhen University</a:t>
            </a:r>
            <a:endParaRPr lang="en-US" altLang="zh-CN" sz="1200" dirty="0">
              <a:solidFill>
                <a:schemeClr val="bg1"/>
              </a:solidFill>
              <a:latin typeface="Times New Roman" panose="02020503050405090304" pitchFamily="18" charset="0"/>
            </a:endParaRPr>
          </a:p>
        </p:txBody>
      </p:sp>
      <p:sp>
        <p:nvSpPr>
          <p:cNvPr id="1030" name="Rectangle 5"/>
          <p:cNvSpPr>
            <a:spLocks noChangeArrowheads="1"/>
          </p:cNvSpPr>
          <p:nvPr/>
        </p:nvSpPr>
        <p:spPr bwMode="auto">
          <a:xfrm>
            <a:off x="8831263" y="6611938"/>
            <a:ext cx="31273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fld id="{7ECC3CB9-5F35-2D46-86AD-69A122F977EB}" type="slidenum">
              <a:rPr lang="en-US" altLang="zh-CN" sz="1000">
                <a:solidFill>
                  <a:srgbClr val="000000"/>
                </a:solidFill>
                <a:ea typeface="MS PGothic" panose="020B0600070205080204" pitchFamily="34" charset="-128"/>
              </a:rPr>
            </a:fld>
            <a:endParaRPr lang="en-US" altLang="zh-CN" sz="1000"/>
          </a:p>
        </p:txBody>
      </p:sp>
      <p:sp>
        <p:nvSpPr>
          <p:cNvPr id="1031" name="TextBox 8"/>
          <p:cNvSpPr txBox="1">
            <a:spLocks noChangeArrowheads="1"/>
          </p:cNvSpPr>
          <p:nvPr/>
        </p:nvSpPr>
        <p:spPr bwMode="auto">
          <a:xfrm>
            <a:off x="-15875" y="6629400"/>
            <a:ext cx="46497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defRPr/>
            </a:pPr>
            <a:r>
              <a:rPr lang="en-US" altLang="zh-CN" sz="1000" b="0">
                <a:latin typeface="Calibri" pitchFamily="34" charset="0"/>
              </a:rPr>
              <a:t>Bryant and O’Hallaron, Computer Systems: A Programmer’s Perspective, Third Edition</a:t>
            </a:r>
            <a:endParaRPr lang="en-US" altLang="zh-CN" sz="1000" b="0">
              <a:latin typeface="Calibri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119380" indent="-11938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  <a:ea typeface="+mj-ea"/>
          <a:cs typeface="+mj-cs"/>
        </a:defRPr>
      </a:lvl1pPr>
      <a:lvl2pPr marL="119380" indent="-11938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2pPr>
      <a:lvl3pPr marL="119380" indent="-11938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3pPr>
      <a:lvl4pPr marL="119380" indent="-11938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4pPr>
      <a:lvl5pPr marL="119380" indent="-11938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</a:defRPr>
      </a:lvl5pPr>
      <a:lvl6pPr marL="5765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6pPr>
      <a:lvl7pPr marL="10337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7pPr>
      <a:lvl8pPr marL="14909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8pPr>
      <a:lvl9pPr marL="194818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anose="020B0606020202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990000"/>
        </a:buClr>
        <a:buSzPct val="60000"/>
        <a:buFont typeface="Wingdings 2" panose="05020102010507070707" pitchFamily="2" charset="2"/>
        <a:buChar char="¢"/>
        <a:defRPr sz="2400" b="1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990000"/>
        </a:buClr>
        <a:buSzPct val="11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Calibri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8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Calibri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anose="020B0604020202090204" pitchFamily="34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anose="020B0604020202090204" pitchFamily="34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anose="020B0604020202090204" pitchFamily="34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anose="020B060402020209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290513" y="1220788"/>
            <a:ext cx="8305800" cy="5222875"/>
          </a:xfrm>
          <a:prstGeom prst="rect">
            <a:avLst/>
          </a:prstGeom>
          <a:noFill/>
          <a:ln w="9525">
            <a:noFill/>
            <a:round/>
          </a:ln>
          <a:effectLst/>
        </p:spPr>
        <p:txBody>
          <a:bodyPr vert="horz" wrap="square" lIns="90360" tIns="44280" rIns="90360" bIns="44280" numCol="1" anchor="t" anchorCtr="0" compatLnSpc="1"/>
          <a:lstStyle/>
          <a:p>
            <a:pPr lvl="0"/>
            <a:r>
              <a:rPr lang="en-GB"/>
              <a:t>Click to edit the outline text format</a:t>
            </a:r>
            <a:endParaRPr lang="en-GB"/>
          </a:p>
          <a:p>
            <a:pPr lvl="1"/>
            <a:r>
              <a:rPr lang="en-GB"/>
              <a:t>Second Outline Level</a:t>
            </a:r>
            <a:endParaRPr lang="en-GB"/>
          </a:p>
          <a:p>
            <a:pPr lvl="2"/>
            <a:r>
              <a:rPr lang="en-GB"/>
              <a:t>Third Outline Level</a:t>
            </a:r>
            <a:endParaRPr lang="en-GB"/>
          </a:p>
          <a:p>
            <a:pPr lvl="3"/>
            <a:r>
              <a:rPr lang="en-GB"/>
              <a:t>Fourth Outline Level</a:t>
            </a:r>
            <a:endParaRPr lang="en-GB"/>
          </a:p>
          <a:p>
            <a:pPr lvl="4"/>
            <a:r>
              <a:rPr lang="en-GB"/>
              <a:t>Fifth Outline Level</a:t>
            </a:r>
            <a:endParaRPr lang="en-GB"/>
          </a:p>
          <a:p>
            <a:pPr lvl="4"/>
            <a:r>
              <a:rPr lang="en-GB"/>
              <a:t>Sixth Outline Level</a:t>
            </a:r>
            <a:endParaRPr lang="en-GB"/>
          </a:p>
          <a:p>
            <a:pPr lvl="4"/>
            <a:r>
              <a:rPr lang="en-GB"/>
              <a:t>Seventh Outline Level</a:t>
            </a:r>
            <a:endParaRPr lang="en-GB"/>
          </a:p>
          <a:p>
            <a:pPr lvl="4"/>
            <a:r>
              <a:rPr lang="en-GB"/>
              <a:t>Eighth Outline Level</a:t>
            </a:r>
            <a:endParaRPr lang="en-GB"/>
          </a:p>
          <a:p>
            <a:pPr lvl="4"/>
            <a:r>
              <a:rPr lang="en-GB"/>
              <a:t>Ninth Outline Level</a:t>
            </a:r>
            <a:endParaRPr lang="en-GB"/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04813" y="247650"/>
            <a:ext cx="8715375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0" tIns="0" rIns="0" bIns="0" numCol="1" anchor="ctr" anchorCtr="0" compatLnSpc="1"/>
          <a:lstStyle/>
          <a:p>
            <a:pPr lvl="0"/>
            <a:r>
              <a:rPr lang="en-GB" altLang="zh-CN"/>
              <a:t>Click to edit the title text format</a:t>
            </a:r>
            <a:endParaRPr lang="en-GB" altLang="zh-CN"/>
          </a:p>
        </p:txBody>
      </p:sp>
      <p:sp>
        <p:nvSpPr>
          <p:cNvPr id="2052" name="Text Box 3"/>
          <p:cNvSpPr txBox="1">
            <a:spLocks noChangeArrowheads="1"/>
          </p:cNvSpPr>
          <p:nvPr/>
        </p:nvSpPr>
        <p:spPr bwMode="auto">
          <a:xfrm>
            <a:off x="442913" y="6345238"/>
            <a:ext cx="447675" cy="395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45720" rIns="45720" anchor="ctr">
            <a:spAutoFit/>
          </a:bodyPr>
          <a:lstStyle>
            <a:lvl1pPr defTabSz="4572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 defTabSz="4572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 defTabSz="4572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 defTabSz="4572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 defTabSz="45720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algn="ctr">
              <a:lnSpc>
                <a:spcPct val="83000"/>
              </a:lnSpc>
              <a:buClr>
                <a:srgbClr val="000066"/>
              </a:buClr>
              <a:buSzPct val="100000"/>
              <a:buFont typeface="Times New Roman" panose="02020503050405090304" pitchFamily="18" charset="0"/>
              <a:buNone/>
            </a:pPr>
            <a:fld id="{1BE473A0-D5AA-FE42-B24F-B5E81A58307A}" type="slidenum">
              <a:rPr lang="en-GB" altLang="zh-CN" b="0">
                <a:solidFill>
                  <a:srgbClr val="000066"/>
                </a:solidFill>
                <a:latin typeface="Times New Roman" panose="02020503050405090304" pitchFamily="18" charset="0"/>
              </a:rPr>
            </a:fld>
            <a:endParaRPr lang="en-GB" altLang="zh-CN" b="0">
              <a:solidFill>
                <a:srgbClr val="000066"/>
              </a:solidFill>
              <a:latin typeface="Times New Roman" panose="02020503050405090304" pitchFamily="18" charset="0"/>
            </a:endParaRPr>
          </a:p>
        </p:txBody>
      </p:sp>
      <p:sp>
        <p:nvSpPr>
          <p:cNvPr id="2053" name="Rectangle 4"/>
          <p:cNvSpPr>
            <a:spLocks noChangeArrowheads="1"/>
          </p:cNvSpPr>
          <p:nvPr/>
        </p:nvSpPr>
        <p:spPr bwMode="auto">
          <a:xfrm>
            <a:off x="7561263" y="6392863"/>
            <a:ext cx="10858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45720" rIns="45720" anchor="ctr">
            <a:spAutoFit/>
          </a:bodyPr>
          <a:lstStyle>
            <a:lvl1pPr defTabSz="4572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 defTabSz="4572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 defTabSz="4572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 defTabSz="4572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 defTabSz="4572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algn="ctr">
              <a:lnSpc>
                <a:spcPct val="88000"/>
              </a:lnSpc>
              <a:buClr>
                <a:srgbClr val="000066"/>
              </a:buClr>
              <a:buSzPct val="100000"/>
              <a:buFont typeface="Times New Roman" panose="02020503050405090304" pitchFamily="18" charset="0"/>
              <a:buNone/>
              <a:defRPr/>
            </a:pPr>
            <a:r>
              <a:rPr lang="en-GB" altLang="zh-CN" sz="1400" b="0">
                <a:solidFill>
                  <a:srgbClr val="660033"/>
                </a:solidFill>
                <a:latin typeface="Helvetica" pitchFamily="34" charset="0"/>
              </a:rPr>
              <a:t>15-213, F’08</a:t>
            </a:r>
            <a:endParaRPr lang="en-GB" altLang="zh-CN" sz="1400" b="0">
              <a:solidFill>
                <a:srgbClr val="660033"/>
              </a:solidFill>
              <a:latin typeface="Helvetica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buClr>
          <a:srgbClr val="660033"/>
        </a:buClr>
        <a:buSzPct val="100000"/>
        <a:buFont typeface="Helvetica" pitchFamily="34" charset="0"/>
        <a:defRPr sz="3800" b="1">
          <a:solidFill>
            <a:srgbClr val="660033"/>
          </a:solidFill>
          <a:latin typeface="+mj-lt"/>
          <a:ea typeface="MS PGothic" panose="020B0600070205080204" pitchFamily="34" charset="-128"/>
          <a:cs typeface="MS PGothic" panose="020B0600070205080204" pitchFamily="34" charset="-128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buClr>
          <a:srgbClr val="660033"/>
        </a:buClr>
        <a:buSzPct val="100000"/>
        <a:buFont typeface="Helvetica" pitchFamily="34" charset="0"/>
        <a:defRPr sz="3800" b="1">
          <a:solidFill>
            <a:srgbClr val="660033"/>
          </a:solidFill>
          <a:latin typeface="Helvetica" pitchFamily="34" charset="0"/>
          <a:ea typeface="MS PGothic" panose="020B0600070205080204" pitchFamily="34" charset="-128"/>
          <a:cs typeface="MS PGothic" panose="020B0600070205080204" pitchFamily="34" charset="-128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buClr>
          <a:srgbClr val="660033"/>
        </a:buClr>
        <a:buSzPct val="100000"/>
        <a:buFont typeface="Helvetica" pitchFamily="34" charset="0"/>
        <a:defRPr sz="3800" b="1">
          <a:solidFill>
            <a:srgbClr val="660033"/>
          </a:solidFill>
          <a:latin typeface="Helvetica" pitchFamily="34" charset="0"/>
          <a:ea typeface="MS PGothic" panose="020B0600070205080204" pitchFamily="34" charset="-128"/>
          <a:cs typeface="MS PGothic" panose="020B0600070205080204" pitchFamily="34" charset="-128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buClr>
          <a:srgbClr val="660033"/>
        </a:buClr>
        <a:buSzPct val="100000"/>
        <a:buFont typeface="Helvetica" pitchFamily="34" charset="0"/>
        <a:defRPr sz="3800" b="1">
          <a:solidFill>
            <a:srgbClr val="660033"/>
          </a:solidFill>
          <a:latin typeface="Helvetica" pitchFamily="34" charset="0"/>
          <a:ea typeface="MS PGothic" panose="020B0600070205080204" pitchFamily="34" charset="-128"/>
          <a:cs typeface="MS PGothic" panose="020B0600070205080204" pitchFamily="34" charset="-128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buClr>
          <a:srgbClr val="660033"/>
        </a:buClr>
        <a:buSzPct val="100000"/>
        <a:buFont typeface="Helvetica" pitchFamily="34" charset="0"/>
        <a:defRPr sz="3800" b="1">
          <a:solidFill>
            <a:srgbClr val="660033"/>
          </a:solidFill>
          <a:latin typeface="Helvetica" pitchFamily="34" charset="0"/>
          <a:ea typeface="MS PGothic" panose="020B0600070205080204" pitchFamily="34" charset="-128"/>
          <a:cs typeface="MS PGothic" panose="020B0600070205080204" pitchFamily="34" charset="-128"/>
        </a:defRPr>
      </a:lvl5pPr>
      <a:lvl6pPr marL="1536700" indent="-215900" algn="l" defTabSz="457200" rtl="0" fontAlgn="base">
        <a:lnSpc>
          <a:spcPct val="85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StarSymbol" charset="0"/>
        <a:defRPr sz="3800" b="1">
          <a:solidFill>
            <a:srgbClr val="660033"/>
          </a:solidFill>
          <a:latin typeface="Helvetica" pitchFamily="34" charset="0"/>
          <a:ea typeface="MS PGothic" panose="020B0600070205080204" pitchFamily="34" charset="-128"/>
        </a:defRPr>
      </a:lvl6pPr>
      <a:lvl7pPr marL="1993900" indent="-215900" algn="l" defTabSz="457200" rtl="0" fontAlgn="base">
        <a:lnSpc>
          <a:spcPct val="85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StarSymbol" charset="0"/>
        <a:defRPr sz="3800" b="1">
          <a:solidFill>
            <a:srgbClr val="660033"/>
          </a:solidFill>
          <a:latin typeface="Helvetica" pitchFamily="34" charset="0"/>
          <a:ea typeface="MS PGothic" panose="020B0600070205080204" pitchFamily="34" charset="-128"/>
        </a:defRPr>
      </a:lvl7pPr>
      <a:lvl8pPr marL="2451100" indent="-215900" algn="l" defTabSz="457200" rtl="0" fontAlgn="base">
        <a:lnSpc>
          <a:spcPct val="85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StarSymbol" charset="0"/>
        <a:defRPr sz="3800" b="1">
          <a:solidFill>
            <a:srgbClr val="660033"/>
          </a:solidFill>
          <a:latin typeface="Helvetica" pitchFamily="34" charset="0"/>
          <a:ea typeface="MS PGothic" panose="020B0600070205080204" pitchFamily="34" charset="-128"/>
        </a:defRPr>
      </a:lvl8pPr>
      <a:lvl9pPr marL="2908300" indent="-215900" algn="l" defTabSz="457200" rtl="0" fontAlgn="base">
        <a:lnSpc>
          <a:spcPct val="85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StarSymbol" charset="0"/>
        <a:defRPr sz="3800" b="1">
          <a:solidFill>
            <a:srgbClr val="660033"/>
          </a:solidFill>
          <a:latin typeface="Helvetica" pitchFamily="34" charset="0"/>
          <a:ea typeface="MS PGothic" panose="020B0600070205080204" pitchFamily="34" charset="-128"/>
        </a:defRPr>
      </a:lvl9pPr>
    </p:titleStyle>
    <p:bodyStyle>
      <a:lvl1pPr marL="384175" indent="-384175" algn="l" defTabSz="457200" rtl="0" eaLnBrk="0" fontAlgn="base" hangingPunct="0">
        <a:lnSpc>
          <a:spcPct val="93000"/>
        </a:lnSpc>
        <a:spcBef>
          <a:spcPts val="1500"/>
        </a:spcBef>
        <a:spcAft>
          <a:spcPct val="0"/>
        </a:spcAft>
        <a:buClr>
          <a:srgbClr val="660033"/>
        </a:buClr>
        <a:buSzPct val="45000"/>
        <a:buFont typeface="Wingdings" panose="05000000000000000000" pitchFamily="2" charset="2"/>
        <a:buChar char=""/>
        <a:defRPr sz="2400" b="1">
          <a:solidFill>
            <a:srgbClr val="003300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MS PGothic" panose="020B0600070205080204" pitchFamily="34" charset="-128"/>
          <a:cs typeface="MS PGothic" panose="020B0600070205080204" pitchFamily="34" charset="-128"/>
        </a:defRPr>
      </a:lvl1pPr>
      <a:lvl2pPr marL="742950" indent="-246380" algn="l" defTabSz="457200" rtl="0" eaLnBrk="0" fontAlgn="base" hangingPunct="0">
        <a:lnSpc>
          <a:spcPct val="98000"/>
        </a:lnSpc>
        <a:spcBef>
          <a:spcPts val="625"/>
        </a:spcBef>
        <a:spcAft>
          <a:spcPct val="0"/>
        </a:spcAft>
        <a:buClr>
          <a:srgbClr val="660033"/>
        </a:buClr>
        <a:buSzPct val="45000"/>
        <a:buFont typeface="Wingdings" panose="05000000000000000000" pitchFamily="2" charset="2"/>
        <a:buChar char=""/>
        <a:defRPr sz="2000" b="1">
          <a:solidFill>
            <a:srgbClr val="000066"/>
          </a:solidFill>
          <a:latin typeface="+mn-lt"/>
          <a:ea typeface="MS PGothic" panose="020B0600070205080204" pitchFamily="34" charset="-128"/>
        </a:defRPr>
      </a:lvl2pPr>
      <a:lvl3pPr marL="1144905" indent="-236855" algn="l" defTabSz="457200" rtl="0" eaLnBrk="0" fontAlgn="base" hangingPunct="0">
        <a:lnSpc>
          <a:spcPct val="104000"/>
        </a:lnSpc>
        <a:spcBef>
          <a:spcPts val="225"/>
        </a:spcBef>
        <a:spcAft>
          <a:spcPct val="0"/>
        </a:spcAft>
        <a:buClr>
          <a:srgbClr val="005400"/>
        </a:buClr>
        <a:buSzPct val="45000"/>
        <a:buFont typeface="Wingdings" panose="05000000000000000000" pitchFamily="2" charset="2"/>
        <a:buChar char=""/>
        <a:defRPr b="1">
          <a:solidFill>
            <a:srgbClr val="000099"/>
          </a:solidFill>
          <a:latin typeface="+mn-lt"/>
          <a:ea typeface="MS PGothic" panose="020B0600070205080204" pitchFamily="34" charset="-128"/>
        </a:defRPr>
      </a:lvl3pPr>
      <a:lvl4pPr marL="1600200" indent="-228600" algn="l" defTabSz="457200" rtl="0" eaLnBrk="0" fontAlgn="base" hangingPunct="0">
        <a:lnSpc>
          <a:spcPct val="98000"/>
        </a:lnSpc>
        <a:spcBef>
          <a:spcPts val="450"/>
        </a:spcBef>
        <a:spcAft>
          <a:spcPct val="0"/>
        </a:spcAft>
        <a:buClr>
          <a:srgbClr val="000066"/>
        </a:buClr>
        <a:buSzPct val="45000"/>
        <a:buFont typeface="Wingdings" panose="05000000000000000000" pitchFamily="2" charset="2"/>
        <a:buChar char=""/>
        <a:defRPr b="1">
          <a:solidFill>
            <a:srgbClr val="000066"/>
          </a:solidFill>
          <a:latin typeface="+mn-lt"/>
          <a:ea typeface="MS PGothic" panose="020B0600070205080204" pitchFamily="34" charset="-128"/>
        </a:defRPr>
      </a:lvl4pPr>
      <a:lvl5pPr marL="2449830" indent="-228600" algn="l" defTabSz="457200" rtl="0" eaLnBrk="0" fontAlgn="base" hangingPunct="0">
        <a:lnSpc>
          <a:spcPct val="93000"/>
        </a:lnSpc>
        <a:spcBef>
          <a:spcPts val="500"/>
        </a:spcBef>
        <a:spcAft>
          <a:spcPct val="0"/>
        </a:spcAft>
        <a:buClr>
          <a:srgbClr val="000066"/>
        </a:buClr>
        <a:buSzPct val="45000"/>
        <a:buFont typeface="Wingdings" panose="05000000000000000000" pitchFamily="2" charset="2"/>
        <a:buChar char=""/>
        <a:defRPr sz="2000">
          <a:solidFill>
            <a:srgbClr val="000066"/>
          </a:solidFill>
          <a:latin typeface="Times New Roman" panose="02020503050405090304" pitchFamily="18" charset="0"/>
          <a:ea typeface="MS PGothic" panose="020B0600070205080204" pitchFamily="34" charset="-128"/>
        </a:defRPr>
      </a:lvl5pPr>
      <a:lvl6pPr marL="2907030" indent="-228600" algn="l" defTabSz="457200" rtl="0" fontAlgn="base">
        <a:lnSpc>
          <a:spcPct val="93000"/>
        </a:lnSpc>
        <a:spcBef>
          <a:spcPts val="500"/>
        </a:spcBef>
        <a:spcAft>
          <a:spcPct val="0"/>
        </a:spcAft>
        <a:buClr>
          <a:srgbClr val="000066"/>
        </a:buClr>
        <a:buSzPct val="45000"/>
        <a:buFont typeface="Wingdings" panose="05000000000000000000" pitchFamily="2" charset="2"/>
        <a:buChar char=""/>
        <a:defRPr sz="2000">
          <a:solidFill>
            <a:srgbClr val="000066"/>
          </a:solidFill>
          <a:latin typeface="Times New Roman" panose="02020503050405090304" pitchFamily="18" charset="0"/>
          <a:ea typeface="MS PGothic" panose="020B0600070205080204" pitchFamily="34" charset="-128"/>
        </a:defRPr>
      </a:lvl6pPr>
      <a:lvl7pPr marL="3364230" indent="-228600" algn="l" defTabSz="457200" rtl="0" fontAlgn="base">
        <a:lnSpc>
          <a:spcPct val="93000"/>
        </a:lnSpc>
        <a:spcBef>
          <a:spcPts val="500"/>
        </a:spcBef>
        <a:spcAft>
          <a:spcPct val="0"/>
        </a:spcAft>
        <a:buClr>
          <a:srgbClr val="000066"/>
        </a:buClr>
        <a:buSzPct val="45000"/>
        <a:buFont typeface="Wingdings" panose="05000000000000000000" pitchFamily="2" charset="2"/>
        <a:buChar char=""/>
        <a:defRPr sz="2000">
          <a:solidFill>
            <a:srgbClr val="000066"/>
          </a:solidFill>
          <a:latin typeface="Times New Roman" panose="02020503050405090304" pitchFamily="18" charset="0"/>
          <a:ea typeface="MS PGothic" panose="020B0600070205080204" pitchFamily="34" charset="-128"/>
        </a:defRPr>
      </a:lvl7pPr>
      <a:lvl8pPr marL="3821430" indent="-228600" algn="l" defTabSz="457200" rtl="0" fontAlgn="base">
        <a:lnSpc>
          <a:spcPct val="93000"/>
        </a:lnSpc>
        <a:spcBef>
          <a:spcPts val="500"/>
        </a:spcBef>
        <a:spcAft>
          <a:spcPct val="0"/>
        </a:spcAft>
        <a:buClr>
          <a:srgbClr val="000066"/>
        </a:buClr>
        <a:buSzPct val="45000"/>
        <a:buFont typeface="Wingdings" panose="05000000000000000000" pitchFamily="2" charset="2"/>
        <a:buChar char=""/>
        <a:defRPr sz="2000">
          <a:solidFill>
            <a:srgbClr val="000066"/>
          </a:solidFill>
          <a:latin typeface="Times New Roman" panose="02020503050405090304" pitchFamily="18" charset="0"/>
          <a:ea typeface="MS PGothic" panose="020B0600070205080204" pitchFamily="34" charset="-128"/>
        </a:defRPr>
      </a:lvl8pPr>
      <a:lvl9pPr marL="4278630" indent="-228600" algn="l" defTabSz="457200" rtl="0" fontAlgn="base">
        <a:lnSpc>
          <a:spcPct val="93000"/>
        </a:lnSpc>
        <a:spcBef>
          <a:spcPts val="500"/>
        </a:spcBef>
        <a:spcAft>
          <a:spcPct val="0"/>
        </a:spcAft>
        <a:buClr>
          <a:srgbClr val="000066"/>
        </a:buClr>
        <a:buSzPct val="45000"/>
        <a:buFont typeface="Wingdings" panose="05000000000000000000" pitchFamily="2" charset="2"/>
        <a:buChar char=""/>
        <a:defRPr sz="2000">
          <a:solidFill>
            <a:srgbClr val="000066"/>
          </a:solidFill>
          <a:latin typeface="Times New Roman" panose="02020503050405090304" pitchFamily="18" charset="0"/>
          <a:ea typeface="MS PGothic" panose="020B0600070205080204" pitchFamily="34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 noChangeArrowheads="1"/>
          </p:cNvSpPr>
          <p:nvPr>
            <p:ph type="ctrTitle"/>
          </p:nvPr>
        </p:nvSpPr>
        <p:spPr>
          <a:xfrm>
            <a:off x="685800" y="1631950"/>
            <a:ext cx="7772400" cy="1644650"/>
          </a:xfrm>
        </p:spPr>
        <p:txBody>
          <a:bodyPr/>
          <a:lstStyle/>
          <a:p>
            <a:pPr marL="0" indent="0" eaLnBrk="1" hangingPunct="1"/>
            <a:r>
              <a:rPr lang="zh-CN" altLang="en-US">
                <a:latin typeface="Times New Roman" panose="02020503050405090304" pitchFamily="18" charset="0"/>
                <a:ea typeface="SimSun" panose="02010600030101010101" pitchFamily="2" charset="-122"/>
                <a:cs typeface="Times New Roman" panose="02020503050405090304" pitchFamily="18" charset="0"/>
              </a:rPr>
              <a:t>存储器层次结构</a:t>
            </a:r>
            <a:br>
              <a:rPr lang="en-US" altLang="zh-CN">
                <a:latin typeface="Times New Roman" panose="02020503050405090304" pitchFamily="18" charset="0"/>
                <a:ea typeface="SimSun" panose="02010600030101010101" pitchFamily="2" charset="-122"/>
                <a:cs typeface="Times New Roman" panose="02020503050405090304" pitchFamily="18" charset="0"/>
              </a:rPr>
            </a:br>
            <a:r>
              <a:rPr lang="en-US" altLang="zh-CN">
                <a:latin typeface="Times New Roman" panose="02020503050405090304" pitchFamily="18" charset="0"/>
                <a:ea typeface="SimSun" panose="02010600030101010101" pitchFamily="2" charset="-122"/>
                <a:cs typeface="Times New Roman" panose="02020503050405090304" pitchFamily="18" charset="0"/>
              </a:rPr>
              <a:t>Memory Hierarchy</a:t>
            </a:r>
            <a:br>
              <a:rPr lang="zh-CN" altLang="en-US">
                <a:latin typeface="Times New Roman" panose="02020503050405090304" pitchFamily="18" charset="0"/>
                <a:ea typeface="SimSun" panose="02010600030101010101" pitchFamily="2" charset="-122"/>
                <a:cs typeface="Times New Roman" panose="02020503050405090304" pitchFamily="18" charset="0"/>
              </a:rPr>
            </a:br>
            <a:br>
              <a:rPr lang="zh-CN" altLang="en-US">
                <a:latin typeface="Times New Roman" panose="02020503050405090304" pitchFamily="18" charset="0"/>
                <a:ea typeface="SimSun" panose="02010600030101010101" pitchFamily="2" charset="-122"/>
                <a:cs typeface="Times New Roman" panose="02020503050405090304" pitchFamily="18" charset="0"/>
              </a:rPr>
            </a:br>
            <a:endParaRPr lang="zh-CN" altLang="en-US" sz="2000" b="0">
              <a:latin typeface="Times New Roman" panose="02020503050405090304" pitchFamily="18" charset="0"/>
              <a:ea typeface="SimSun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5123" name="副标题 1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886200"/>
            <a:ext cx="7677150" cy="1752600"/>
          </a:xfrm>
        </p:spPr>
        <p:txBody>
          <a:bodyPr/>
          <a:lstStyle/>
          <a:p>
            <a:pPr eaLnBrk="1" hangingPunct="1"/>
            <a:endParaRPr lang="zh-CN" altLang="en-US">
              <a:ea typeface="SimSun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1"/>
          <p:cNvSpPr>
            <a:spLocks noGrp="1"/>
          </p:cNvSpPr>
          <p:nvPr>
            <p:ph type="title"/>
          </p:nvPr>
        </p:nvSpPr>
        <p:spPr>
          <a:xfrm>
            <a:off x="357188" y="444500"/>
            <a:ext cx="7591425" cy="762000"/>
          </a:xfrm>
        </p:spPr>
        <p:txBody>
          <a:bodyPr/>
          <a:lstStyle/>
          <a:p>
            <a:r>
              <a:rPr lang="zh-CN" altLang="en-US">
                <a:latin typeface="SimSun" panose="02010600030101010101" pitchFamily="2" charset="-122"/>
                <a:ea typeface="SimSun" panose="02010600030101010101" pitchFamily="2" charset="-122"/>
              </a:rPr>
              <a:t>磁盘</a:t>
            </a:r>
            <a:endParaRPr lang="en-US" altLang="en-US"/>
          </a:p>
        </p:txBody>
      </p:sp>
      <p:pic>
        <p:nvPicPr>
          <p:cNvPr id="22531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675" y="990600"/>
            <a:ext cx="596265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椭圆 5"/>
          <p:cNvSpPr/>
          <p:nvPr/>
        </p:nvSpPr>
        <p:spPr>
          <a:xfrm>
            <a:off x="3314700" y="1524000"/>
            <a:ext cx="2705100" cy="27432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477000" y="2514600"/>
            <a:ext cx="6858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502400" y="4267200"/>
            <a:ext cx="685800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18677663">
            <a:off x="4019550" y="4065588"/>
            <a:ext cx="1235075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214938" y="3255963"/>
            <a:ext cx="304800" cy="4222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656388" y="3276600"/>
            <a:ext cx="506412" cy="4365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590675" y="2667000"/>
            <a:ext cx="1333500" cy="685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508750" y="1081088"/>
            <a:ext cx="1044575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6416675" y="638175"/>
            <a:ext cx="13938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>
                <a:solidFill>
                  <a:srgbClr val="FF0000"/>
                </a:solidFill>
                <a:latin typeface="Arial Narrow" panose="020B0606020202030204" pitchFamily="34" charset="0"/>
              </a:rPr>
              <a:t>SATA, SCSI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标题 1"/>
          <p:cNvSpPr>
            <a:spLocks noGrp="1"/>
          </p:cNvSpPr>
          <p:nvPr>
            <p:ph type="title"/>
          </p:nvPr>
        </p:nvSpPr>
        <p:spPr>
          <a:xfrm>
            <a:off x="357188" y="444500"/>
            <a:ext cx="7591425" cy="762000"/>
          </a:xfrm>
        </p:spPr>
        <p:txBody>
          <a:bodyPr/>
          <a:lstStyle/>
          <a:p>
            <a:r>
              <a:rPr lang="zh-CN" altLang="en-US">
                <a:latin typeface="SimSun" panose="02010600030101010101" pitchFamily="2" charset="-122"/>
                <a:ea typeface="SimSun" panose="02010600030101010101" pitchFamily="2" charset="-122"/>
              </a:rPr>
              <a:t>磁盘</a:t>
            </a:r>
            <a:endParaRPr lang="en-US" altLang="en-US"/>
          </a:p>
        </p:txBody>
      </p:sp>
      <p:pic>
        <p:nvPicPr>
          <p:cNvPr id="2355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5" y="1295400"/>
            <a:ext cx="5048250" cy="346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4246563" y="4957763"/>
            <a:ext cx="6508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磁盘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7" name="圆柱形 6"/>
          <p:cNvSpPr/>
          <p:nvPr/>
        </p:nvSpPr>
        <p:spPr>
          <a:xfrm>
            <a:off x="4246563" y="2133600"/>
            <a:ext cx="782637" cy="2438400"/>
          </a:xfrm>
          <a:prstGeom prst="can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5087938" y="2844800"/>
            <a:ext cx="6508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主轴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238" y="3052763"/>
            <a:ext cx="2781300" cy="206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609600" y="5141913"/>
            <a:ext cx="8826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机械臂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 rot="20612116">
            <a:off x="2933700" y="3114675"/>
            <a:ext cx="439738" cy="8683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2663825" y="4095750"/>
            <a:ext cx="6508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磁头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/>
      <p:bldP spid="10" grpId="0"/>
      <p:bldP spid="11" grpId="0" animBg="1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disk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7" t="11632" b="8240"/>
          <a:stretch>
            <a:fillRect/>
          </a:stretch>
        </p:blipFill>
        <p:spPr bwMode="auto">
          <a:xfrm>
            <a:off x="1828800" y="1219200"/>
            <a:ext cx="649605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9" name="Rectangle 3"/>
          <p:cNvSpPr>
            <a:spLocks noGrp="1" noChangeArrowheads="1"/>
          </p:cNvSpPr>
          <p:nvPr>
            <p:ph type="title"/>
          </p:nvPr>
        </p:nvSpPr>
        <p:spPr>
          <a:xfrm>
            <a:off x="357188" y="444500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磁盘驱动器里有什么</a:t>
            </a:r>
            <a:r>
              <a:rPr lang="en-US" altLang="zh-CN">
                <a:ea typeface="SimSun" panose="02010600030101010101" pitchFamily="2" charset="-122"/>
              </a:rPr>
              <a:t>?</a:t>
            </a: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24580" name="Text Box 4"/>
          <p:cNvSpPr txBox="1">
            <a:spLocks noChangeArrowheads="1"/>
          </p:cNvSpPr>
          <p:nvPr/>
        </p:nvSpPr>
        <p:spPr bwMode="auto">
          <a:xfrm>
            <a:off x="3733800" y="1219200"/>
            <a:ext cx="10969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latin typeface="Arial" panose="020B0604020202090204" pitchFamily="34" charset="0"/>
              </a:rPr>
              <a:t>旋转轴</a:t>
            </a: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24581" name="Line 5"/>
          <p:cNvSpPr>
            <a:spLocks noChangeShapeType="1"/>
          </p:cNvSpPr>
          <p:nvPr/>
        </p:nvSpPr>
        <p:spPr bwMode="auto">
          <a:xfrm>
            <a:off x="2590800" y="1752600"/>
            <a:ext cx="1828800" cy="160020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2" name="Text Box 6"/>
          <p:cNvSpPr txBox="1">
            <a:spLocks noChangeArrowheads="1"/>
          </p:cNvSpPr>
          <p:nvPr/>
        </p:nvSpPr>
        <p:spPr bwMode="auto">
          <a:xfrm>
            <a:off x="2286000" y="1371600"/>
            <a:ext cx="10969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latin typeface="Arial" panose="020B0604020202090204" pitchFamily="34" charset="0"/>
              </a:rPr>
              <a:t>传动臂</a:t>
            </a: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24583" name="Line 7"/>
          <p:cNvSpPr>
            <a:spLocks noChangeShapeType="1"/>
          </p:cNvSpPr>
          <p:nvPr/>
        </p:nvSpPr>
        <p:spPr bwMode="auto">
          <a:xfrm>
            <a:off x="1600200" y="2819400"/>
            <a:ext cx="2209800" cy="60960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4" name="Text Box 8"/>
          <p:cNvSpPr txBox="1">
            <a:spLocks noChangeArrowheads="1"/>
          </p:cNvSpPr>
          <p:nvPr/>
        </p:nvSpPr>
        <p:spPr bwMode="auto">
          <a:xfrm>
            <a:off x="914400" y="2362200"/>
            <a:ext cx="10969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latin typeface="Arial" panose="020B0604020202090204" pitchFamily="34" charset="0"/>
              </a:rPr>
              <a:t>驱动器</a:t>
            </a: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24585" name="Line 9"/>
          <p:cNvSpPr>
            <a:spLocks noChangeShapeType="1"/>
          </p:cNvSpPr>
          <p:nvPr/>
        </p:nvSpPr>
        <p:spPr bwMode="auto">
          <a:xfrm flipH="1">
            <a:off x="6629400" y="1981200"/>
            <a:ext cx="914400" cy="60960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6" name="Text Box 10"/>
          <p:cNvSpPr txBox="1">
            <a:spLocks noChangeArrowheads="1"/>
          </p:cNvSpPr>
          <p:nvPr/>
        </p:nvSpPr>
        <p:spPr bwMode="auto">
          <a:xfrm>
            <a:off x="7315200" y="1524000"/>
            <a:ext cx="7921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latin typeface="Arial" panose="020B0604020202090204" pitchFamily="34" charset="0"/>
              </a:rPr>
              <a:t>盘片</a:t>
            </a: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24587" name="Line 11"/>
          <p:cNvSpPr>
            <a:spLocks noChangeShapeType="1"/>
          </p:cNvSpPr>
          <p:nvPr/>
        </p:nvSpPr>
        <p:spPr bwMode="auto">
          <a:xfrm flipV="1">
            <a:off x="2286000" y="4572000"/>
            <a:ext cx="228600" cy="60960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8" name="AutoShape 12"/>
          <p:cNvSpPr>
            <a:spLocks noChangeArrowheads="1"/>
          </p:cNvSpPr>
          <p:nvPr/>
        </p:nvSpPr>
        <p:spPr bwMode="auto">
          <a:xfrm flipH="1">
            <a:off x="5638800" y="4724400"/>
            <a:ext cx="1200150" cy="609600"/>
          </a:xfrm>
          <a:prstGeom prst="curvedUpArrow">
            <a:avLst>
              <a:gd name="adj1" fmla="val 57477"/>
              <a:gd name="adj2" fmla="val 98438"/>
              <a:gd name="adj3" fmla="val 33333"/>
            </a:avLst>
          </a:prstGeom>
          <a:solidFill>
            <a:srgbClr val="CCFFCC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4589" name="Text Box 13"/>
          <p:cNvSpPr txBox="1">
            <a:spLocks noChangeArrowheads="1"/>
          </p:cNvSpPr>
          <p:nvPr/>
        </p:nvSpPr>
        <p:spPr bwMode="auto">
          <a:xfrm>
            <a:off x="6838950" y="4192588"/>
            <a:ext cx="1808163" cy="1189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latin typeface="Arial" panose="020B0604020202090204" pitchFamily="34" charset="0"/>
              </a:rPr>
              <a:t>电子器件</a:t>
            </a:r>
            <a:endParaRPr lang="zh-CN" altLang="en-US">
              <a:latin typeface="Arial" panose="020B060402020209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>
                <a:latin typeface="Arial" panose="020B0604020202090204" pitchFamily="34" charset="0"/>
              </a:rPr>
              <a:t>(</a:t>
            </a:r>
            <a:r>
              <a:rPr lang="zh-CN" altLang="en-US">
                <a:latin typeface="Arial" panose="020B0604020202090204" pitchFamily="34" charset="0"/>
              </a:rPr>
              <a:t>包括处理器</a:t>
            </a:r>
            <a:endParaRPr lang="zh-CN" altLang="en-US">
              <a:latin typeface="Arial" panose="020B060402020209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latin typeface="Arial" panose="020B0604020202090204" pitchFamily="34" charset="0"/>
              </a:rPr>
              <a:t>和内存</a:t>
            </a:r>
            <a:r>
              <a:rPr lang="en-US" altLang="zh-CN">
                <a:latin typeface="Arial" panose="020B0604020202090204" pitchFamily="34" charset="0"/>
              </a:rPr>
              <a:t>!)</a:t>
            </a:r>
            <a:endParaRPr lang="en-US" altLang="zh-CN">
              <a:latin typeface="Arial" panose="020B0604020202090204" pitchFamily="34" charset="0"/>
            </a:endParaRPr>
          </a:p>
        </p:txBody>
      </p:sp>
      <p:sp>
        <p:nvSpPr>
          <p:cNvPr id="24590" name="Line 14"/>
          <p:cNvSpPr>
            <a:spLocks noChangeShapeType="1"/>
          </p:cNvSpPr>
          <p:nvPr/>
        </p:nvSpPr>
        <p:spPr bwMode="auto">
          <a:xfrm>
            <a:off x="4419600" y="1676400"/>
            <a:ext cx="1219200" cy="106680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1" name="Text Box 15"/>
          <p:cNvSpPr txBox="1">
            <a:spLocks noChangeArrowheads="1"/>
          </p:cNvSpPr>
          <p:nvPr/>
        </p:nvSpPr>
        <p:spPr bwMode="auto">
          <a:xfrm>
            <a:off x="1838325" y="5181600"/>
            <a:ext cx="89535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>
                <a:latin typeface="Arial" panose="020B0604020202090204" pitchFamily="34" charset="0"/>
              </a:rPr>
              <a:t>SCSI</a:t>
            </a:r>
            <a:endParaRPr lang="en-US" altLang="zh-CN">
              <a:latin typeface="Arial" panose="020B060402020209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latin typeface="Arial" panose="020B0604020202090204" pitchFamily="34" charset="0"/>
              </a:rPr>
              <a:t>接口</a:t>
            </a: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24592" name="Text Box 16"/>
          <p:cNvSpPr txBox="1">
            <a:spLocks noChangeArrowheads="1"/>
          </p:cNvSpPr>
          <p:nvPr/>
        </p:nvSpPr>
        <p:spPr bwMode="auto">
          <a:xfrm>
            <a:off x="5645150" y="6216650"/>
            <a:ext cx="2803525" cy="33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 i="1">
                <a:latin typeface="Arial Narrow" panose="020B0606020202030204" pitchFamily="34" charset="0"/>
              </a:rPr>
              <a:t>图片由</a:t>
            </a:r>
            <a:r>
              <a:rPr lang="en-US" altLang="zh-CN" sz="1600" i="1">
                <a:latin typeface="Arial Narrow" panose="020B0606020202030204" pitchFamily="34" charset="0"/>
              </a:rPr>
              <a:t>Seagate Technology</a:t>
            </a:r>
            <a:r>
              <a:rPr lang="zh-CN" altLang="en-US" sz="1600" i="1">
                <a:latin typeface="Arial Narrow" panose="020B0606020202030204" pitchFamily="34" charset="0"/>
              </a:rPr>
              <a:t>提供</a:t>
            </a:r>
            <a:endParaRPr lang="zh-CN" altLang="en-US" sz="1600" i="1">
              <a:latin typeface="Arial Narrow" panose="020B060602020203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45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磁盘结构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26627" name="Rectangle 46"/>
          <p:cNvSpPr>
            <a:spLocks noGrp="1" noChangeArrowheads="1"/>
          </p:cNvSpPr>
          <p:nvPr>
            <p:ph type="body" idx="1"/>
          </p:nvPr>
        </p:nvSpPr>
        <p:spPr>
          <a:xfrm>
            <a:off x="396875" y="1371600"/>
            <a:ext cx="7896225" cy="497205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磁盘由双面的</a:t>
            </a:r>
            <a:r>
              <a:rPr lang="zh-CN" altLang="en-US">
                <a:solidFill>
                  <a:srgbClr val="FF0000"/>
                </a:solidFill>
                <a:ea typeface="SimSun" panose="02010600030101010101" pitchFamily="2" charset="-122"/>
              </a:rPr>
              <a:t>盘片</a:t>
            </a:r>
            <a:r>
              <a:rPr lang="zh-CN" altLang="en-US">
                <a:ea typeface="SimSun" panose="02010600030101010101" pitchFamily="2" charset="-122"/>
              </a:rPr>
              <a:t>组成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每张盘面上密集地排布着环形</a:t>
            </a:r>
            <a:r>
              <a:rPr lang="zh-CN" altLang="en-US">
                <a:solidFill>
                  <a:srgbClr val="FF0000"/>
                </a:solidFill>
                <a:ea typeface="SimSun" panose="02010600030101010101" pitchFamily="2" charset="-122"/>
              </a:rPr>
              <a:t>磁道</a:t>
            </a:r>
            <a:endParaRPr lang="zh-CN" altLang="en-US">
              <a:solidFill>
                <a:srgbClr val="FF0000"/>
              </a:solidFill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每条磁道上有多个</a:t>
            </a:r>
            <a:r>
              <a:rPr lang="zh-CN" altLang="en-US">
                <a:solidFill>
                  <a:srgbClr val="FF0000"/>
                </a:solidFill>
                <a:ea typeface="SimSun" panose="02010600030101010101" pitchFamily="2" charset="-122"/>
              </a:rPr>
              <a:t>扇区</a:t>
            </a:r>
            <a:r>
              <a:rPr lang="zh-CN" altLang="en-US">
                <a:ea typeface="SimSun" panose="02010600030101010101" pitchFamily="2" charset="-122"/>
              </a:rPr>
              <a:t>，每个扇区由</a:t>
            </a:r>
            <a:r>
              <a:rPr lang="zh-CN" altLang="en-US">
                <a:solidFill>
                  <a:srgbClr val="FF0000"/>
                </a:solidFill>
                <a:ea typeface="SimSun" panose="02010600030101010101" pitchFamily="2" charset="-122"/>
              </a:rPr>
              <a:t>间隙</a:t>
            </a:r>
            <a:r>
              <a:rPr lang="zh-CN" altLang="en-US">
                <a:ea typeface="SimSun" panose="02010600030101010101" pitchFamily="2" charset="-122"/>
              </a:rPr>
              <a:t>隔开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26628" name="Oval 4"/>
          <p:cNvSpPr>
            <a:spLocks noChangeArrowheads="1"/>
          </p:cNvSpPr>
          <p:nvPr/>
        </p:nvSpPr>
        <p:spPr bwMode="auto">
          <a:xfrm>
            <a:off x="2036763" y="3941763"/>
            <a:ext cx="1851025" cy="18129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6629" name="Oval 5"/>
          <p:cNvSpPr>
            <a:spLocks noChangeArrowheads="1"/>
          </p:cNvSpPr>
          <p:nvPr/>
        </p:nvSpPr>
        <p:spPr bwMode="auto">
          <a:xfrm>
            <a:off x="1066800" y="2992438"/>
            <a:ext cx="3790950" cy="3713162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6630" name="Oval 6"/>
          <p:cNvSpPr>
            <a:spLocks noChangeArrowheads="1"/>
          </p:cNvSpPr>
          <p:nvPr/>
        </p:nvSpPr>
        <p:spPr bwMode="auto">
          <a:xfrm>
            <a:off x="1257300" y="3178175"/>
            <a:ext cx="3409950" cy="33401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6631" name="Oval 7"/>
          <p:cNvSpPr>
            <a:spLocks noChangeArrowheads="1"/>
          </p:cNvSpPr>
          <p:nvPr/>
        </p:nvSpPr>
        <p:spPr bwMode="auto">
          <a:xfrm>
            <a:off x="1447800" y="3363913"/>
            <a:ext cx="3030538" cy="29686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6632" name="Oval 8"/>
          <p:cNvSpPr>
            <a:spLocks noChangeArrowheads="1"/>
          </p:cNvSpPr>
          <p:nvPr/>
        </p:nvSpPr>
        <p:spPr bwMode="auto">
          <a:xfrm>
            <a:off x="1638300" y="3551238"/>
            <a:ext cx="2649538" cy="2595562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6633" name="Oval 9"/>
          <p:cNvSpPr>
            <a:spLocks noChangeArrowheads="1"/>
          </p:cNvSpPr>
          <p:nvPr/>
        </p:nvSpPr>
        <p:spPr bwMode="auto">
          <a:xfrm>
            <a:off x="1827213" y="3736975"/>
            <a:ext cx="2270125" cy="2222500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6634" name="Oval 10"/>
          <p:cNvSpPr>
            <a:spLocks noChangeArrowheads="1"/>
          </p:cNvSpPr>
          <p:nvPr/>
        </p:nvSpPr>
        <p:spPr bwMode="auto">
          <a:xfrm>
            <a:off x="2208213" y="4110038"/>
            <a:ext cx="1508125" cy="1477962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6635" name="Oval 11"/>
          <p:cNvSpPr>
            <a:spLocks noChangeArrowheads="1"/>
          </p:cNvSpPr>
          <p:nvPr/>
        </p:nvSpPr>
        <p:spPr bwMode="auto">
          <a:xfrm>
            <a:off x="2408238" y="4275138"/>
            <a:ext cx="1128712" cy="1104900"/>
          </a:xfrm>
          <a:prstGeom prst="ellipse">
            <a:avLst/>
          </a:prstGeom>
          <a:solidFill>
            <a:srgbClr val="00FFFF"/>
          </a:solidFill>
          <a:ln w="38100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旋转轴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26636" name="Text Box 12"/>
          <p:cNvSpPr txBox="1">
            <a:spLocks noChangeArrowheads="1"/>
          </p:cNvSpPr>
          <p:nvPr/>
        </p:nvSpPr>
        <p:spPr bwMode="auto">
          <a:xfrm>
            <a:off x="2535238" y="3319463"/>
            <a:ext cx="588962" cy="33496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盘面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26637" name="Line 13"/>
          <p:cNvSpPr>
            <a:spLocks noChangeShapeType="1"/>
          </p:cNvSpPr>
          <p:nvPr/>
        </p:nvSpPr>
        <p:spPr bwMode="auto">
          <a:xfrm>
            <a:off x="1163638" y="3400425"/>
            <a:ext cx="990600" cy="6762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6638" name="Line 14"/>
          <p:cNvSpPr>
            <a:spLocks noChangeShapeType="1"/>
          </p:cNvSpPr>
          <p:nvPr/>
        </p:nvSpPr>
        <p:spPr bwMode="auto">
          <a:xfrm>
            <a:off x="1436688" y="3400425"/>
            <a:ext cx="673100" cy="4445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6639" name="Text Box 15"/>
          <p:cNvSpPr txBox="1">
            <a:spLocks noChangeArrowheads="1"/>
          </p:cNvSpPr>
          <p:nvPr/>
        </p:nvSpPr>
        <p:spPr bwMode="auto">
          <a:xfrm>
            <a:off x="793750" y="3111500"/>
            <a:ext cx="5889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磁道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26640" name="Oval 16"/>
          <p:cNvSpPr>
            <a:spLocks noChangeArrowheads="1"/>
          </p:cNvSpPr>
          <p:nvPr/>
        </p:nvSpPr>
        <p:spPr bwMode="auto">
          <a:xfrm>
            <a:off x="5675313" y="3970338"/>
            <a:ext cx="1851025" cy="1812925"/>
          </a:xfrm>
          <a:prstGeom prst="ellipse">
            <a:avLst/>
          </a:prstGeom>
          <a:noFill/>
          <a:ln w="571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6641" name="Text Box 17"/>
          <p:cNvSpPr txBox="1">
            <a:spLocks noChangeArrowheads="1"/>
          </p:cNvSpPr>
          <p:nvPr/>
        </p:nvSpPr>
        <p:spPr bwMode="auto">
          <a:xfrm>
            <a:off x="6224588" y="3548063"/>
            <a:ext cx="682625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磁道</a:t>
            </a:r>
            <a:r>
              <a:rPr lang="en-US" altLang="zh-CN" sz="1600" i="1">
                <a:latin typeface="Arial Narrow" panose="020B0606020202030204" pitchFamily="34" charset="0"/>
              </a:rPr>
              <a:t>k</a:t>
            </a:r>
            <a:endParaRPr lang="en-US" altLang="zh-CN" sz="1600" i="1">
              <a:latin typeface="Arial Narrow" panose="020B0606020202030204" pitchFamily="34" charset="0"/>
            </a:endParaRPr>
          </a:p>
        </p:txBody>
      </p:sp>
      <p:grpSp>
        <p:nvGrpSpPr>
          <p:cNvPr id="26642" name="Group 18"/>
          <p:cNvGrpSpPr/>
          <p:nvPr/>
        </p:nvGrpSpPr>
        <p:grpSpPr bwMode="auto">
          <a:xfrm>
            <a:off x="6611938" y="3914775"/>
            <a:ext cx="1066800" cy="990600"/>
            <a:chOff x="4320" y="690"/>
            <a:chExt cx="672" cy="624"/>
          </a:xfrm>
        </p:grpSpPr>
        <p:sp>
          <p:nvSpPr>
            <p:cNvPr id="26665" name="Line 19"/>
            <p:cNvSpPr>
              <a:spLocks noChangeShapeType="1"/>
            </p:cNvSpPr>
            <p:nvPr/>
          </p:nvSpPr>
          <p:spPr bwMode="auto">
            <a:xfrm flipV="1">
              <a:off x="4320" y="690"/>
              <a:ext cx="0" cy="624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66" name="Line 20"/>
            <p:cNvSpPr>
              <a:spLocks noChangeShapeType="1"/>
            </p:cNvSpPr>
            <p:nvPr/>
          </p:nvSpPr>
          <p:spPr bwMode="auto">
            <a:xfrm flipV="1">
              <a:off x="4320" y="720"/>
              <a:ext cx="336" cy="57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67" name="Line 21"/>
            <p:cNvSpPr>
              <a:spLocks noChangeShapeType="1"/>
            </p:cNvSpPr>
            <p:nvPr/>
          </p:nvSpPr>
          <p:spPr bwMode="auto">
            <a:xfrm flipV="1">
              <a:off x="4320" y="1296"/>
              <a:ext cx="672" cy="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68" name="Line 22"/>
            <p:cNvSpPr>
              <a:spLocks noChangeShapeType="1"/>
            </p:cNvSpPr>
            <p:nvPr/>
          </p:nvSpPr>
          <p:spPr bwMode="auto">
            <a:xfrm flipV="1">
              <a:off x="4320" y="960"/>
              <a:ext cx="576" cy="336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26643" name="Group 23"/>
          <p:cNvGrpSpPr/>
          <p:nvPr/>
        </p:nvGrpSpPr>
        <p:grpSpPr bwMode="auto">
          <a:xfrm flipV="1">
            <a:off x="6611938" y="4848225"/>
            <a:ext cx="1066800" cy="990600"/>
            <a:chOff x="4320" y="690"/>
            <a:chExt cx="672" cy="624"/>
          </a:xfrm>
        </p:grpSpPr>
        <p:sp>
          <p:nvSpPr>
            <p:cNvPr id="26661" name="Line 24"/>
            <p:cNvSpPr>
              <a:spLocks noChangeShapeType="1"/>
            </p:cNvSpPr>
            <p:nvPr/>
          </p:nvSpPr>
          <p:spPr bwMode="auto">
            <a:xfrm flipV="1">
              <a:off x="4320" y="690"/>
              <a:ext cx="0" cy="624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62" name="Line 25"/>
            <p:cNvSpPr>
              <a:spLocks noChangeShapeType="1"/>
            </p:cNvSpPr>
            <p:nvPr/>
          </p:nvSpPr>
          <p:spPr bwMode="auto">
            <a:xfrm flipV="1">
              <a:off x="4320" y="720"/>
              <a:ext cx="336" cy="57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63" name="Line 26"/>
            <p:cNvSpPr>
              <a:spLocks noChangeShapeType="1"/>
            </p:cNvSpPr>
            <p:nvPr/>
          </p:nvSpPr>
          <p:spPr bwMode="auto">
            <a:xfrm flipV="1">
              <a:off x="4320" y="1296"/>
              <a:ext cx="672" cy="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64" name="Line 27"/>
            <p:cNvSpPr>
              <a:spLocks noChangeShapeType="1"/>
            </p:cNvSpPr>
            <p:nvPr/>
          </p:nvSpPr>
          <p:spPr bwMode="auto">
            <a:xfrm flipV="1">
              <a:off x="4320" y="960"/>
              <a:ext cx="576" cy="336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26644" name="Group 28"/>
          <p:cNvGrpSpPr/>
          <p:nvPr/>
        </p:nvGrpSpPr>
        <p:grpSpPr bwMode="auto">
          <a:xfrm flipH="1" flipV="1">
            <a:off x="5545138" y="4848225"/>
            <a:ext cx="1066800" cy="990600"/>
            <a:chOff x="4320" y="690"/>
            <a:chExt cx="672" cy="624"/>
          </a:xfrm>
        </p:grpSpPr>
        <p:sp>
          <p:nvSpPr>
            <p:cNvPr id="26657" name="Line 29"/>
            <p:cNvSpPr>
              <a:spLocks noChangeShapeType="1"/>
            </p:cNvSpPr>
            <p:nvPr/>
          </p:nvSpPr>
          <p:spPr bwMode="auto">
            <a:xfrm flipV="1">
              <a:off x="4320" y="690"/>
              <a:ext cx="0" cy="624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58" name="Line 30"/>
            <p:cNvSpPr>
              <a:spLocks noChangeShapeType="1"/>
            </p:cNvSpPr>
            <p:nvPr/>
          </p:nvSpPr>
          <p:spPr bwMode="auto">
            <a:xfrm flipV="1">
              <a:off x="4320" y="720"/>
              <a:ext cx="336" cy="57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59" name="Line 31"/>
            <p:cNvSpPr>
              <a:spLocks noChangeShapeType="1"/>
            </p:cNvSpPr>
            <p:nvPr/>
          </p:nvSpPr>
          <p:spPr bwMode="auto">
            <a:xfrm flipV="1">
              <a:off x="4320" y="1296"/>
              <a:ext cx="672" cy="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60" name="Line 32"/>
            <p:cNvSpPr>
              <a:spLocks noChangeShapeType="1"/>
            </p:cNvSpPr>
            <p:nvPr/>
          </p:nvSpPr>
          <p:spPr bwMode="auto">
            <a:xfrm flipV="1">
              <a:off x="4320" y="960"/>
              <a:ext cx="576" cy="336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26645" name="Group 33"/>
          <p:cNvGrpSpPr/>
          <p:nvPr/>
        </p:nvGrpSpPr>
        <p:grpSpPr bwMode="auto">
          <a:xfrm flipH="1">
            <a:off x="5545138" y="3914775"/>
            <a:ext cx="1066800" cy="990600"/>
            <a:chOff x="4320" y="690"/>
            <a:chExt cx="672" cy="624"/>
          </a:xfrm>
        </p:grpSpPr>
        <p:sp>
          <p:nvSpPr>
            <p:cNvPr id="26653" name="Line 34"/>
            <p:cNvSpPr>
              <a:spLocks noChangeShapeType="1"/>
            </p:cNvSpPr>
            <p:nvPr/>
          </p:nvSpPr>
          <p:spPr bwMode="auto">
            <a:xfrm flipV="1">
              <a:off x="4320" y="690"/>
              <a:ext cx="0" cy="624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54" name="Line 35"/>
            <p:cNvSpPr>
              <a:spLocks noChangeShapeType="1"/>
            </p:cNvSpPr>
            <p:nvPr/>
          </p:nvSpPr>
          <p:spPr bwMode="auto">
            <a:xfrm flipV="1">
              <a:off x="4320" y="720"/>
              <a:ext cx="336" cy="57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55" name="Line 36"/>
            <p:cNvSpPr>
              <a:spLocks noChangeShapeType="1"/>
            </p:cNvSpPr>
            <p:nvPr/>
          </p:nvSpPr>
          <p:spPr bwMode="auto">
            <a:xfrm flipV="1">
              <a:off x="4320" y="1296"/>
              <a:ext cx="672" cy="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656" name="Line 37"/>
            <p:cNvSpPr>
              <a:spLocks noChangeShapeType="1"/>
            </p:cNvSpPr>
            <p:nvPr/>
          </p:nvSpPr>
          <p:spPr bwMode="auto">
            <a:xfrm flipV="1">
              <a:off x="4320" y="960"/>
              <a:ext cx="576" cy="336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26646" name="Text Box 38"/>
          <p:cNvSpPr txBox="1">
            <a:spLocks noChangeArrowheads="1"/>
          </p:cNvSpPr>
          <p:nvPr/>
        </p:nvSpPr>
        <p:spPr bwMode="auto">
          <a:xfrm>
            <a:off x="6149975" y="6248400"/>
            <a:ext cx="5889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扇区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26647" name="Line 39"/>
          <p:cNvSpPr>
            <a:spLocks noChangeShapeType="1"/>
          </p:cNvSpPr>
          <p:nvPr/>
        </p:nvSpPr>
        <p:spPr bwMode="auto">
          <a:xfrm flipV="1">
            <a:off x="6383338" y="5791200"/>
            <a:ext cx="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6648" name="Line 40"/>
          <p:cNvSpPr>
            <a:spLocks noChangeShapeType="1"/>
          </p:cNvSpPr>
          <p:nvPr/>
        </p:nvSpPr>
        <p:spPr bwMode="auto">
          <a:xfrm flipV="1">
            <a:off x="6840538" y="5791200"/>
            <a:ext cx="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6649" name="AutoShape 41"/>
          <p:cNvSpPr>
            <a:spLocks noChangeArrowheads="1"/>
          </p:cNvSpPr>
          <p:nvPr/>
        </p:nvSpPr>
        <p:spPr bwMode="auto">
          <a:xfrm>
            <a:off x="4097338" y="4724400"/>
            <a:ext cx="1524000" cy="304800"/>
          </a:xfrm>
          <a:prstGeom prst="rightArrow">
            <a:avLst>
              <a:gd name="adj1" fmla="val 50000"/>
              <a:gd name="adj2" fmla="val 125000"/>
            </a:avLst>
          </a:prstGeom>
          <a:solidFill>
            <a:srgbClr val="FFFFFF"/>
          </a:solidFill>
          <a:ln w="12700">
            <a:solidFill>
              <a:schemeClr val="tx1"/>
            </a:solidFill>
            <a:miter lim="800000"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6650" name="Text Box 42"/>
          <p:cNvSpPr txBox="1">
            <a:spLocks noChangeArrowheads="1"/>
          </p:cNvSpPr>
          <p:nvPr/>
        </p:nvSpPr>
        <p:spPr bwMode="auto">
          <a:xfrm>
            <a:off x="7286625" y="3552825"/>
            <a:ext cx="5889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间隙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26651" name="Line 43"/>
          <p:cNvSpPr>
            <a:spLocks noChangeShapeType="1"/>
          </p:cNvSpPr>
          <p:nvPr/>
        </p:nvSpPr>
        <p:spPr bwMode="auto">
          <a:xfrm flipH="1">
            <a:off x="7097713" y="3857625"/>
            <a:ext cx="247650" cy="2190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6652" name="Line 44"/>
          <p:cNvSpPr>
            <a:spLocks noChangeShapeType="1"/>
          </p:cNvSpPr>
          <p:nvPr/>
        </p:nvSpPr>
        <p:spPr bwMode="auto">
          <a:xfrm flipV="1">
            <a:off x="7421563" y="3905250"/>
            <a:ext cx="190500" cy="5143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34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磁盘结构 </a:t>
            </a:r>
            <a:r>
              <a:rPr lang="en-US" altLang="zh-CN">
                <a:ea typeface="SimSun" panose="02010600030101010101" pitchFamily="2" charset="-122"/>
              </a:rPr>
              <a:t>(</a:t>
            </a:r>
            <a:r>
              <a:rPr lang="zh-CN" altLang="en-US">
                <a:ea typeface="SimSun" panose="02010600030101010101" pitchFamily="2" charset="-122"/>
              </a:rPr>
              <a:t>多个盘片</a:t>
            </a:r>
            <a:r>
              <a:rPr lang="en-US" altLang="zh-CN">
                <a:ea typeface="SimSun" panose="02010600030101010101" pitchFamily="2" charset="-122"/>
              </a:rPr>
              <a:t>)</a:t>
            </a: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28675" name="Rectangle 3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ea typeface="SimSun" panose="02010600030101010101" pitchFamily="2" charset="-122"/>
              </a:rPr>
              <a:t> </a:t>
            </a:r>
            <a:r>
              <a:rPr lang="zh-CN" altLang="en-US">
                <a:ea typeface="SimSun" panose="02010600030101010101" pitchFamily="2" charset="-122"/>
              </a:rPr>
              <a:t>对齐的磁道形成一个柱面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28676" name="Line 4"/>
          <p:cNvSpPr>
            <a:spLocks noChangeShapeType="1"/>
          </p:cNvSpPr>
          <p:nvPr/>
        </p:nvSpPr>
        <p:spPr bwMode="auto">
          <a:xfrm flipV="1">
            <a:off x="2914650" y="3502025"/>
            <a:ext cx="520700" cy="127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8677" name="Line 5"/>
          <p:cNvSpPr>
            <a:spLocks noChangeShapeType="1"/>
          </p:cNvSpPr>
          <p:nvPr/>
        </p:nvSpPr>
        <p:spPr bwMode="auto">
          <a:xfrm flipV="1">
            <a:off x="2914650" y="4086225"/>
            <a:ext cx="520700" cy="127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8678" name="AutoShape 6"/>
          <p:cNvSpPr>
            <a:spLocks noChangeArrowheads="1"/>
          </p:cNvSpPr>
          <p:nvPr/>
        </p:nvSpPr>
        <p:spPr bwMode="auto">
          <a:xfrm>
            <a:off x="4146550" y="4035425"/>
            <a:ext cx="381000" cy="635000"/>
          </a:xfrm>
          <a:prstGeom prst="can">
            <a:avLst>
              <a:gd name="adj" fmla="val 14244"/>
            </a:avLst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8679" name="Oval 7"/>
          <p:cNvSpPr>
            <a:spLocks noChangeArrowheads="1"/>
          </p:cNvSpPr>
          <p:nvPr/>
        </p:nvSpPr>
        <p:spPr bwMode="auto">
          <a:xfrm>
            <a:off x="3117850" y="3844925"/>
            <a:ext cx="2387600" cy="4318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8680" name="Line 8"/>
          <p:cNvSpPr>
            <a:spLocks noChangeShapeType="1"/>
          </p:cNvSpPr>
          <p:nvPr/>
        </p:nvSpPr>
        <p:spPr bwMode="auto">
          <a:xfrm flipV="1">
            <a:off x="2914650" y="2930525"/>
            <a:ext cx="520700" cy="127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8681" name="Text Box 9"/>
          <p:cNvSpPr txBox="1">
            <a:spLocks noChangeArrowheads="1"/>
          </p:cNvSpPr>
          <p:nvPr/>
        </p:nvSpPr>
        <p:spPr bwMode="auto">
          <a:xfrm>
            <a:off x="1866900" y="2530475"/>
            <a:ext cx="6826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盘面</a:t>
            </a:r>
            <a:r>
              <a:rPr lang="en-US" altLang="zh-CN" sz="1600">
                <a:latin typeface="Arial Narrow" panose="020B0606020202030204" pitchFamily="34" charset="0"/>
              </a:rPr>
              <a:t>0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28682" name="Text Box 10"/>
          <p:cNvSpPr txBox="1">
            <a:spLocks noChangeArrowheads="1"/>
          </p:cNvSpPr>
          <p:nvPr/>
        </p:nvSpPr>
        <p:spPr bwMode="auto">
          <a:xfrm>
            <a:off x="1866900" y="2876550"/>
            <a:ext cx="6826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盘面</a:t>
            </a:r>
            <a:r>
              <a:rPr lang="en-US" altLang="zh-CN" sz="1600">
                <a:latin typeface="Arial Narrow" panose="020B0606020202030204" pitchFamily="34" charset="0"/>
              </a:rPr>
              <a:t>1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28683" name="Text Box 11"/>
          <p:cNvSpPr txBox="1">
            <a:spLocks noChangeArrowheads="1"/>
          </p:cNvSpPr>
          <p:nvPr/>
        </p:nvSpPr>
        <p:spPr bwMode="auto">
          <a:xfrm>
            <a:off x="1866900" y="3101975"/>
            <a:ext cx="6826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盘面</a:t>
            </a:r>
            <a:r>
              <a:rPr lang="en-US" altLang="zh-CN" sz="1600">
                <a:latin typeface="Arial Narrow" panose="020B0606020202030204" pitchFamily="34" charset="0"/>
              </a:rPr>
              <a:t>2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28684" name="Text Box 12"/>
          <p:cNvSpPr txBox="1">
            <a:spLocks noChangeArrowheads="1"/>
          </p:cNvSpPr>
          <p:nvPr/>
        </p:nvSpPr>
        <p:spPr bwMode="auto">
          <a:xfrm>
            <a:off x="1866900" y="3448050"/>
            <a:ext cx="6826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盘面</a:t>
            </a:r>
            <a:r>
              <a:rPr lang="en-US" altLang="zh-CN" sz="1600">
                <a:latin typeface="Arial Narrow" panose="020B0606020202030204" pitchFamily="34" charset="0"/>
              </a:rPr>
              <a:t>3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28685" name="Text Box 13"/>
          <p:cNvSpPr txBox="1">
            <a:spLocks noChangeArrowheads="1"/>
          </p:cNvSpPr>
          <p:nvPr/>
        </p:nvSpPr>
        <p:spPr bwMode="auto">
          <a:xfrm>
            <a:off x="1866900" y="3686175"/>
            <a:ext cx="6826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盘面</a:t>
            </a:r>
            <a:r>
              <a:rPr lang="en-US" altLang="zh-CN" sz="1600">
                <a:latin typeface="Arial Narrow" panose="020B0606020202030204" pitchFamily="34" charset="0"/>
              </a:rPr>
              <a:t>4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28686" name="Text Box 14"/>
          <p:cNvSpPr txBox="1">
            <a:spLocks noChangeArrowheads="1"/>
          </p:cNvSpPr>
          <p:nvPr/>
        </p:nvSpPr>
        <p:spPr bwMode="auto">
          <a:xfrm>
            <a:off x="1866900" y="4032250"/>
            <a:ext cx="6826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盘面</a:t>
            </a:r>
            <a:r>
              <a:rPr lang="en-US" altLang="zh-CN" sz="1600">
                <a:latin typeface="Arial Narrow" panose="020B0606020202030204" pitchFamily="34" charset="0"/>
              </a:rPr>
              <a:t>5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28687" name="Line 15"/>
          <p:cNvSpPr>
            <a:spLocks noChangeShapeType="1"/>
          </p:cNvSpPr>
          <p:nvPr/>
        </p:nvSpPr>
        <p:spPr bwMode="auto">
          <a:xfrm>
            <a:off x="2914650" y="3844925"/>
            <a:ext cx="520700" cy="127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8688" name="Oval 16"/>
          <p:cNvSpPr>
            <a:spLocks noChangeArrowheads="1"/>
          </p:cNvSpPr>
          <p:nvPr/>
        </p:nvSpPr>
        <p:spPr bwMode="auto">
          <a:xfrm>
            <a:off x="3765550" y="3997325"/>
            <a:ext cx="1193800" cy="1651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8689" name="AutoShape 17"/>
          <p:cNvSpPr>
            <a:spLocks noChangeArrowheads="1"/>
          </p:cNvSpPr>
          <p:nvPr/>
        </p:nvSpPr>
        <p:spPr bwMode="auto">
          <a:xfrm>
            <a:off x="4146550" y="3463925"/>
            <a:ext cx="381000" cy="635000"/>
          </a:xfrm>
          <a:prstGeom prst="can">
            <a:avLst>
              <a:gd name="adj" fmla="val 14244"/>
            </a:avLst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8690" name="Oval 18"/>
          <p:cNvSpPr>
            <a:spLocks noChangeArrowheads="1"/>
          </p:cNvSpPr>
          <p:nvPr/>
        </p:nvSpPr>
        <p:spPr bwMode="auto">
          <a:xfrm>
            <a:off x="3143250" y="3235325"/>
            <a:ext cx="2387600" cy="4318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8691" name="Oval 19"/>
          <p:cNvSpPr>
            <a:spLocks noChangeArrowheads="1"/>
          </p:cNvSpPr>
          <p:nvPr/>
        </p:nvSpPr>
        <p:spPr bwMode="auto">
          <a:xfrm>
            <a:off x="3752850" y="3425825"/>
            <a:ext cx="1193800" cy="1651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8692" name="AutoShape 20"/>
          <p:cNvSpPr>
            <a:spLocks noChangeArrowheads="1"/>
          </p:cNvSpPr>
          <p:nvPr/>
        </p:nvSpPr>
        <p:spPr bwMode="auto">
          <a:xfrm>
            <a:off x="4146550" y="2892425"/>
            <a:ext cx="381000" cy="635000"/>
          </a:xfrm>
          <a:prstGeom prst="can">
            <a:avLst>
              <a:gd name="adj" fmla="val 14244"/>
            </a:avLst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8693" name="Oval 21"/>
          <p:cNvSpPr>
            <a:spLocks noChangeArrowheads="1"/>
          </p:cNvSpPr>
          <p:nvPr/>
        </p:nvSpPr>
        <p:spPr bwMode="auto">
          <a:xfrm>
            <a:off x="3105150" y="2689225"/>
            <a:ext cx="2387600" cy="4318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8694" name="Oval 22"/>
          <p:cNvSpPr>
            <a:spLocks noChangeArrowheads="1"/>
          </p:cNvSpPr>
          <p:nvPr/>
        </p:nvSpPr>
        <p:spPr bwMode="auto">
          <a:xfrm>
            <a:off x="3752850" y="2816225"/>
            <a:ext cx="1193800" cy="1651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8695" name="AutoShape 23"/>
          <p:cNvSpPr>
            <a:spLocks noChangeArrowheads="1"/>
          </p:cNvSpPr>
          <p:nvPr/>
        </p:nvSpPr>
        <p:spPr bwMode="auto">
          <a:xfrm>
            <a:off x="4146550" y="2295525"/>
            <a:ext cx="381000" cy="635000"/>
          </a:xfrm>
          <a:prstGeom prst="can">
            <a:avLst>
              <a:gd name="adj" fmla="val 14244"/>
            </a:avLst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28696" name="Line 24"/>
          <p:cNvSpPr>
            <a:spLocks noChangeShapeType="1"/>
          </p:cNvSpPr>
          <p:nvPr/>
        </p:nvSpPr>
        <p:spPr bwMode="auto">
          <a:xfrm>
            <a:off x="2914650" y="2689225"/>
            <a:ext cx="520700" cy="127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8697" name="Line 25"/>
          <p:cNvSpPr>
            <a:spLocks noChangeShapeType="1"/>
          </p:cNvSpPr>
          <p:nvPr/>
        </p:nvSpPr>
        <p:spPr bwMode="auto">
          <a:xfrm>
            <a:off x="2914650" y="3260725"/>
            <a:ext cx="520700" cy="127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8698" name="Line 26"/>
          <p:cNvSpPr>
            <a:spLocks noChangeShapeType="1"/>
          </p:cNvSpPr>
          <p:nvPr/>
        </p:nvSpPr>
        <p:spPr bwMode="auto">
          <a:xfrm>
            <a:off x="3765550" y="2892425"/>
            <a:ext cx="0" cy="1193800"/>
          </a:xfrm>
          <a:prstGeom prst="line">
            <a:avLst/>
          </a:prstGeom>
          <a:noFill/>
          <a:ln w="12700" cap="rnd">
            <a:solidFill>
              <a:schemeClr val="tx1"/>
            </a:solidFill>
            <a:prstDash val="sysDot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8699" name="Line 27"/>
          <p:cNvSpPr>
            <a:spLocks noChangeShapeType="1"/>
          </p:cNvSpPr>
          <p:nvPr/>
        </p:nvSpPr>
        <p:spPr bwMode="auto">
          <a:xfrm>
            <a:off x="4946650" y="2905125"/>
            <a:ext cx="0" cy="1193800"/>
          </a:xfrm>
          <a:prstGeom prst="line">
            <a:avLst/>
          </a:prstGeom>
          <a:noFill/>
          <a:ln w="12700" cap="rnd">
            <a:solidFill>
              <a:schemeClr val="tx1"/>
            </a:solidFill>
            <a:prstDash val="sysDot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8700" name="Text Box 28"/>
          <p:cNvSpPr txBox="1">
            <a:spLocks noChangeArrowheads="1"/>
          </p:cNvSpPr>
          <p:nvPr/>
        </p:nvSpPr>
        <p:spPr bwMode="auto">
          <a:xfrm>
            <a:off x="4395788" y="1898650"/>
            <a:ext cx="7588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" panose="020B0604020202090204" pitchFamily="34" charset="0"/>
              </a:rPr>
              <a:t>柱面 </a:t>
            </a:r>
            <a:r>
              <a:rPr lang="en-US" altLang="zh-CN" sz="1600" i="1">
                <a:latin typeface="Arial" panose="020B0604020202090204" pitchFamily="34" charset="0"/>
              </a:rPr>
              <a:t>k</a:t>
            </a:r>
            <a:endParaRPr lang="en-US" altLang="zh-CN" sz="1600">
              <a:latin typeface="Arial" panose="020B0604020202090204" pitchFamily="34" charset="0"/>
            </a:endParaRPr>
          </a:p>
        </p:txBody>
      </p:sp>
      <p:sp>
        <p:nvSpPr>
          <p:cNvPr id="28701" name="Line 29"/>
          <p:cNvSpPr>
            <a:spLocks noChangeShapeType="1"/>
          </p:cNvSpPr>
          <p:nvPr/>
        </p:nvSpPr>
        <p:spPr bwMode="auto">
          <a:xfrm flipH="1">
            <a:off x="4768850" y="2295525"/>
            <a:ext cx="177800" cy="5207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8702" name="Text Box 30"/>
          <p:cNvSpPr txBox="1">
            <a:spLocks noChangeArrowheads="1"/>
          </p:cNvSpPr>
          <p:nvPr/>
        </p:nvSpPr>
        <p:spPr bwMode="auto">
          <a:xfrm>
            <a:off x="3905250" y="4616450"/>
            <a:ext cx="7921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旋转轴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28703" name="Text Box 31"/>
          <p:cNvSpPr txBox="1">
            <a:spLocks noChangeArrowheads="1"/>
          </p:cNvSpPr>
          <p:nvPr/>
        </p:nvSpPr>
        <p:spPr bwMode="auto">
          <a:xfrm>
            <a:off x="5529263" y="2724150"/>
            <a:ext cx="6826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盘片</a:t>
            </a:r>
            <a:r>
              <a:rPr lang="en-US" altLang="zh-CN" sz="1600">
                <a:latin typeface="Arial Narrow" panose="020B0606020202030204" pitchFamily="34" charset="0"/>
              </a:rPr>
              <a:t>0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28704" name="Text Box 32"/>
          <p:cNvSpPr txBox="1">
            <a:spLocks noChangeArrowheads="1"/>
          </p:cNvSpPr>
          <p:nvPr/>
        </p:nvSpPr>
        <p:spPr bwMode="auto">
          <a:xfrm>
            <a:off x="5529263" y="3282950"/>
            <a:ext cx="6826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盘片</a:t>
            </a:r>
            <a:r>
              <a:rPr lang="en-US" altLang="zh-CN" sz="1600">
                <a:latin typeface="Arial Narrow" panose="020B0606020202030204" pitchFamily="34" charset="0"/>
              </a:rPr>
              <a:t>1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28705" name="Text Box 33"/>
          <p:cNvSpPr txBox="1">
            <a:spLocks noChangeArrowheads="1"/>
          </p:cNvSpPr>
          <p:nvPr/>
        </p:nvSpPr>
        <p:spPr bwMode="auto">
          <a:xfrm>
            <a:off x="5529263" y="3892550"/>
            <a:ext cx="6826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盘片</a:t>
            </a:r>
            <a:r>
              <a:rPr lang="en-US" altLang="zh-CN" sz="1600">
                <a:latin typeface="Arial Narrow" panose="020B0606020202030204" pitchFamily="34" charset="0"/>
              </a:rPr>
              <a:t>2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标题 1"/>
          <p:cNvSpPr>
            <a:spLocks noGrp="1"/>
          </p:cNvSpPr>
          <p:nvPr>
            <p:ph type="title"/>
          </p:nvPr>
        </p:nvSpPr>
        <p:spPr>
          <a:xfrm>
            <a:off x="357188" y="444500"/>
            <a:ext cx="7591425" cy="762000"/>
          </a:xfrm>
        </p:spPr>
        <p:txBody>
          <a:bodyPr/>
          <a:lstStyle/>
          <a:p>
            <a:r>
              <a:rPr lang="zh-CN" altLang="en-US">
                <a:latin typeface="SimSun" panose="02010600030101010101" pitchFamily="2" charset="-122"/>
                <a:ea typeface="SimSun" panose="02010600030101010101" pitchFamily="2" charset="-122"/>
              </a:rPr>
              <a:t>磁盘</a:t>
            </a:r>
            <a:endParaRPr lang="en-US" altLang="en-US"/>
          </a:p>
        </p:txBody>
      </p:sp>
      <p:pic>
        <p:nvPicPr>
          <p:cNvPr id="30723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10" r="9456"/>
          <a:stretch>
            <a:fillRect/>
          </a:stretch>
        </p:blipFill>
        <p:spPr bwMode="auto">
          <a:xfrm>
            <a:off x="1524000" y="992188"/>
            <a:ext cx="5257800" cy="479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838200" y="3354388"/>
            <a:ext cx="8826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机械臂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2438400" y="633413"/>
            <a:ext cx="6492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磁头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7142163" y="3795713"/>
            <a:ext cx="6508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扇区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6319838" y="2097088"/>
            <a:ext cx="6508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磁道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895600" y="1220788"/>
            <a:ext cx="3429000" cy="17526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087688" y="1338263"/>
            <a:ext cx="3084512" cy="14827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6129338" y="660400"/>
            <a:ext cx="6492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盘片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H="1">
            <a:off x="4343400" y="2820988"/>
            <a:ext cx="762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4876800" y="2840038"/>
            <a:ext cx="0" cy="1333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35"/>
          <p:cNvSpPr txBox="1">
            <a:spLocks noChangeArrowheads="1"/>
          </p:cNvSpPr>
          <p:nvPr/>
        </p:nvSpPr>
        <p:spPr>
          <a:xfrm>
            <a:off x="396875" y="5708650"/>
            <a:ext cx="7896225" cy="625475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zh-CN" altLang="en-US"/>
              <a:t>盘片 </a:t>
            </a:r>
            <a:r>
              <a:rPr lang="en-US" altLang="zh-CN"/>
              <a:t>&gt; </a:t>
            </a:r>
            <a:r>
              <a:rPr lang="zh-CN" altLang="en-US"/>
              <a:t>盘面 </a:t>
            </a:r>
            <a:r>
              <a:rPr lang="en-US" altLang="zh-CN"/>
              <a:t>&gt; </a:t>
            </a:r>
            <a:r>
              <a:rPr lang="zh-CN" altLang="en-US"/>
              <a:t>磁道 </a:t>
            </a:r>
            <a:r>
              <a:rPr lang="en-US" altLang="zh-CN"/>
              <a:t>&gt; </a:t>
            </a:r>
            <a:r>
              <a:rPr lang="zh-CN" altLang="en-US"/>
              <a:t>扇区</a:t>
            </a:r>
            <a:endParaRPr lang="zh-CN" altLang="en-US"/>
          </a:p>
          <a:p>
            <a:pPr lvl="1" eaLnBrk="1" hangingPunct="1"/>
            <a:r>
              <a:rPr lang="zh-CN" altLang="en-US"/>
              <a:t>扇区</a:t>
            </a:r>
            <a:r>
              <a:rPr lang="en-US" altLang="zh-CN"/>
              <a:t>/</a:t>
            </a:r>
            <a:r>
              <a:rPr lang="zh-CN" altLang="en-US"/>
              <a:t>盘块是基本存储单元</a:t>
            </a:r>
            <a:r>
              <a:rPr lang="en-US" altLang="zh-CN"/>
              <a:t>, 512B~8KB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animBg="1"/>
      <p:bldP spid="11" grpId="0" animBg="1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标题 1"/>
          <p:cNvSpPr>
            <a:spLocks noGrp="1"/>
          </p:cNvSpPr>
          <p:nvPr>
            <p:ph type="title"/>
          </p:nvPr>
        </p:nvSpPr>
        <p:spPr>
          <a:xfrm>
            <a:off x="357188" y="444500"/>
            <a:ext cx="7591425" cy="762000"/>
          </a:xfrm>
        </p:spPr>
        <p:txBody>
          <a:bodyPr/>
          <a:lstStyle/>
          <a:p>
            <a:r>
              <a:rPr lang="zh-CN" altLang="en-US">
                <a:latin typeface="SimSun" panose="02010600030101010101" pitchFamily="2" charset="-122"/>
                <a:ea typeface="SimSun" panose="02010600030101010101" pitchFamily="2" charset="-122"/>
              </a:rPr>
              <a:t>磁盘</a:t>
            </a:r>
            <a:endParaRPr lang="en-US" altLang="en-US"/>
          </a:p>
        </p:txBody>
      </p:sp>
      <p:sp>
        <p:nvSpPr>
          <p:cNvPr id="15" name="Rectangle 35"/>
          <p:cNvSpPr txBox="1">
            <a:spLocks noChangeArrowheads="1"/>
          </p:cNvSpPr>
          <p:nvPr/>
        </p:nvSpPr>
        <p:spPr>
          <a:xfrm>
            <a:off x="396875" y="5708650"/>
            <a:ext cx="7896225" cy="625475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zh-CN" altLang="en-US"/>
              <a:t>旋转方向</a:t>
            </a:r>
            <a:endParaRPr lang="zh-CN" altLang="en-US"/>
          </a:p>
          <a:p>
            <a:pPr eaLnBrk="1" hangingPunct="1"/>
            <a:r>
              <a:rPr lang="zh-CN" altLang="en-US"/>
              <a:t>寻道方向</a:t>
            </a:r>
            <a:r>
              <a:rPr lang="en-US" altLang="zh-CN"/>
              <a:t>(</a:t>
            </a:r>
            <a:r>
              <a:rPr lang="zh-CN" altLang="en-US"/>
              <a:t>外 </a:t>
            </a:r>
            <a:r>
              <a:rPr lang="en-US" altLang="zh-CN"/>
              <a:t>&lt;-&gt; </a:t>
            </a:r>
            <a:r>
              <a:rPr lang="zh-CN" altLang="en-US"/>
              <a:t>内</a:t>
            </a:r>
            <a:r>
              <a:rPr lang="en-US" altLang="zh-CN"/>
              <a:t>)</a:t>
            </a:r>
            <a:endParaRPr lang="en-US" altLang="zh-CN"/>
          </a:p>
        </p:txBody>
      </p:sp>
      <p:pic>
        <p:nvPicPr>
          <p:cNvPr id="31748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10" r="9456"/>
          <a:stretch>
            <a:fillRect/>
          </a:stretch>
        </p:blipFill>
        <p:spPr bwMode="auto">
          <a:xfrm>
            <a:off x="1846263" y="917575"/>
            <a:ext cx="5257800" cy="479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9" name="文本框 16"/>
          <p:cNvSpPr txBox="1">
            <a:spLocks noChangeArrowheads="1"/>
          </p:cNvSpPr>
          <p:nvPr/>
        </p:nvSpPr>
        <p:spPr bwMode="auto">
          <a:xfrm>
            <a:off x="1160463" y="3279775"/>
            <a:ext cx="8826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机械臂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31750" name="文本框 17"/>
          <p:cNvSpPr txBox="1">
            <a:spLocks noChangeArrowheads="1"/>
          </p:cNvSpPr>
          <p:nvPr/>
        </p:nvSpPr>
        <p:spPr bwMode="auto">
          <a:xfrm>
            <a:off x="2760663" y="558800"/>
            <a:ext cx="6492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磁头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31751" name="文本框 18"/>
          <p:cNvSpPr txBox="1">
            <a:spLocks noChangeArrowheads="1"/>
          </p:cNvSpPr>
          <p:nvPr/>
        </p:nvSpPr>
        <p:spPr bwMode="auto">
          <a:xfrm>
            <a:off x="6643688" y="2022475"/>
            <a:ext cx="6492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磁道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217863" y="1146175"/>
            <a:ext cx="3429000" cy="17526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3409950" y="1263650"/>
            <a:ext cx="3084513" cy="14827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22" name="直接连接符 21"/>
          <p:cNvCxnSpPr/>
          <p:nvPr/>
        </p:nvCxnSpPr>
        <p:spPr>
          <a:xfrm flipH="1">
            <a:off x="4665663" y="2746375"/>
            <a:ext cx="762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5199063" y="2765425"/>
            <a:ext cx="0" cy="1333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弧形 23"/>
          <p:cNvSpPr/>
          <p:nvPr/>
        </p:nvSpPr>
        <p:spPr>
          <a:xfrm rot="11423299">
            <a:off x="3070225" y="1195388"/>
            <a:ext cx="1903413" cy="1619250"/>
          </a:xfrm>
          <a:prstGeom prst="arc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25" name="直接连接符 24"/>
          <p:cNvCxnSpPr/>
          <p:nvPr/>
        </p:nvCxnSpPr>
        <p:spPr>
          <a:xfrm flipH="1">
            <a:off x="3409950" y="2327275"/>
            <a:ext cx="188913" cy="114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3257550" y="2138363"/>
            <a:ext cx="196850" cy="76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3873500" y="2051050"/>
            <a:ext cx="188913" cy="114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3808413" y="1909763"/>
            <a:ext cx="195262" cy="76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3983038" y="1898650"/>
            <a:ext cx="65087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3819525" y="1974850"/>
            <a:ext cx="63500" cy="1905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3848100" y="2122488"/>
            <a:ext cx="466725" cy="287337"/>
          </a:xfrm>
          <a:prstGeom prst="line">
            <a:avLst/>
          </a:prstGeom>
          <a:ln w="28575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H="1">
            <a:off x="3922713" y="2224088"/>
            <a:ext cx="466725" cy="287337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4"/>
          <p:cNvSpPr>
            <a:spLocks noGrp="1" noChangeArrowheads="1"/>
          </p:cNvSpPr>
          <p:nvPr>
            <p:ph type="title"/>
          </p:nvPr>
        </p:nvSpPr>
        <p:spPr>
          <a:xfrm>
            <a:off x="357188" y="457200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磁盘容量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32771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容量</a:t>
            </a:r>
            <a:r>
              <a:rPr lang="en-US" altLang="zh-CN">
                <a:ea typeface="SimSun" panose="02010600030101010101" pitchFamily="2" charset="-122"/>
              </a:rPr>
              <a:t>: </a:t>
            </a:r>
            <a:r>
              <a:rPr lang="zh-CN" altLang="en-US">
                <a:ea typeface="SimSun" panose="02010600030101010101" pitchFamily="2" charset="-122"/>
              </a:rPr>
              <a:t>可存储的最多比特数</a:t>
            </a:r>
            <a:r>
              <a:rPr lang="en-US" altLang="zh-CN">
                <a:ea typeface="SimSun" panose="02010600030101010101" pitchFamily="2" charset="-122"/>
              </a:rPr>
              <a:t>.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销售商以</a:t>
            </a:r>
            <a:r>
              <a:rPr lang="en-US" altLang="zh-CN">
                <a:ea typeface="SimSun" panose="02010600030101010101" pitchFamily="2" charset="-122"/>
              </a:rPr>
              <a:t>10</a:t>
            </a:r>
            <a:r>
              <a:rPr lang="zh-CN" altLang="en-US">
                <a:ea typeface="SimSun" panose="02010600030101010101" pitchFamily="2" charset="-122"/>
              </a:rPr>
              <a:t>进制度量存储大小，即</a:t>
            </a:r>
            <a:r>
              <a:rPr lang="en-US" altLang="zh-CN">
                <a:ea typeface="SimSun" panose="02010600030101010101" pitchFamily="2" charset="-122"/>
              </a:rPr>
              <a:t>1 GB = 10</a:t>
            </a:r>
            <a:r>
              <a:rPr lang="en-US" altLang="zh-CN" baseline="30000">
                <a:ea typeface="SimSun" panose="02010600030101010101" pitchFamily="2" charset="-122"/>
              </a:rPr>
              <a:t>9</a:t>
            </a:r>
            <a:r>
              <a:rPr lang="en-US" altLang="zh-CN">
                <a:ea typeface="SimSun" panose="02010600030101010101" pitchFamily="2" charset="-122"/>
              </a:rPr>
              <a:t> Bytes. </a:t>
            </a:r>
            <a:endParaRPr lang="en-US" altLang="zh-CN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容量由以下参数度量</a:t>
            </a:r>
            <a:r>
              <a:rPr lang="en-US" altLang="zh-CN">
                <a:ea typeface="SimSun" panose="02010600030101010101" pitchFamily="2" charset="-122"/>
              </a:rPr>
              <a:t>: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记录密度</a:t>
            </a:r>
            <a:r>
              <a:rPr lang="en-US" altLang="zh-CN">
                <a:ea typeface="SimSun" panose="02010600030101010101" pitchFamily="2" charset="-122"/>
              </a:rPr>
              <a:t>(</a:t>
            </a:r>
            <a:r>
              <a:rPr lang="zh-CN" altLang="en-US">
                <a:ea typeface="SimSun" panose="02010600030101010101" pitchFamily="2" charset="-122"/>
              </a:rPr>
              <a:t>位</a:t>
            </a:r>
            <a:r>
              <a:rPr lang="en-US" altLang="zh-CN">
                <a:ea typeface="SimSun" panose="02010600030101010101" pitchFamily="2" charset="-122"/>
              </a:rPr>
              <a:t>/</a:t>
            </a:r>
            <a:r>
              <a:rPr lang="zh-CN" altLang="en-US">
                <a:ea typeface="SimSun" panose="02010600030101010101" pitchFamily="2" charset="-122"/>
              </a:rPr>
              <a:t>英寸</a:t>
            </a:r>
            <a:r>
              <a:rPr lang="en-US" altLang="zh-CN">
                <a:ea typeface="SimSun" panose="02010600030101010101" pitchFamily="2" charset="-122"/>
              </a:rPr>
              <a:t>):</a:t>
            </a:r>
            <a:r>
              <a:rPr lang="zh-CN" altLang="en-US">
                <a:ea typeface="SimSun" panose="02010600030101010101" pitchFamily="2" charset="-122"/>
              </a:rPr>
              <a:t>磁道一英寸的段可放入的位数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solidFill>
                  <a:srgbClr val="FF0000"/>
                </a:solidFill>
                <a:ea typeface="SimSun" panose="02010600030101010101" pitchFamily="2" charset="-122"/>
              </a:rPr>
              <a:t>磁道密度 </a:t>
            </a:r>
            <a:r>
              <a:rPr lang="en-US" altLang="zh-CN">
                <a:ea typeface="SimSun" panose="02010600030101010101" pitchFamily="2" charset="-122"/>
              </a:rPr>
              <a:t>(</a:t>
            </a:r>
            <a:r>
              <a:rPr lang="zh-CN" altLang="en-US">
                <a:ea typeface="SimSun" panose="02010600030101010101" pitchFamily="2" charset="-122"/>
              </a:rPr>
              <a:t>道</a:t>
            </a:r>
            <a:r>
              <a:rPr lang="en-US" altLang="zh-CN">
                <a:ea typeface="SimSun" panose="02010600030101010101" pitchFamily="2" charset="-122"/>
              </a:rPr>
              <a:t>/</a:t>
            </a:r>
            <a:r>
              <a:rPr lang="zh-CN" altLang="en-US">
                <a:ea typeface="SimSun" panose="02010600030101010101" pitchFamily="2" charset="-122"/>
              </a:rPr>
              <a:t>英寸</a:t>
            </a:r>
            <a:r>
              <a:rPr lang="en-US" altLang="zh-CN">
                <a:ea typeface="SimSun" panose="02010600030101010101" pitchFamily="2" charset="-122"/>
              </a:rPr>
              <a:t>):</a:t>
            </a:r>
            <a:r>
              <a:rPr lang="zh-CN" altLang="en-US">
                <a:ea typeface="SimSun" panose="02010600030101010101" pitchFamily="2" charset="-122"/>
              </a:rPr>
              <a:t>从盘片中心出发半径上一英寸的段内可以有的磁道数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solidFill>
                  <a:srgbClr val="FF0000"/>
                </a:solidFill>
                <a:ea typeface="SimSun" panose="02010600030101010101" pitchFamily="2" charset="-122"/>
              </a:rPr>
              <a:t>面密度 </a:t>
            </a:r>
            <a:r>
              <a:rPr lang="en-US" altLang="zh-CN">
                <a:ea typeface="SimSun" panose="02010600030101010101" pitchFamily="2" charset="-122"/>
              </a:rPr>
              <a:t>(</a:t>
            </a:r>
            <a:r>
              <a:rPr lang="zh-CN" altLang="en-US">
                <a:ea typeface="SimSun" panose="02010600030101010101" pitchFamily="2" charset="-122"/>
              </a:rPr>
              <a:t>位</a:t>
            </a:r>
            <a:r>
              <a:rPr lang="en-US" altLang="zh-CN">
                <a:ea typeface="SimSun" panose="02010600030101010101" pitchFamily="2" charset="-122"/>
              </a:rPr>
              <a:t>/</a:t>
            </a:r>
            <a:r>
              <a:rPr lang="zh-CN" altLang="en-US">
                <a:ea typeface="SimSun" panose="02010600030101010101" pitchFamily="2" charset="-122"/>
              </a:rPr>
              <a:t>平方英寸</a:t>
            </a:r>
            <a:r>
              <a:rPr lang="en-US" altLang="zh-CN">
                <a:ea typeface="SimSun" panose="02010600030101010101" pitchFamily="2" charset="-122"/>
              </a:rPr>
              <a:t>): </a:t>
            </a:r>
            <a:r>
              <a:rPr lang="zh-CN" altLang="en-US">
                <a:ea typeface="SimSun" panose="02010600030101010101" pitchFamily="2" charset="-122"/>
              </a:rPr>
              <a:t>记录密度与磁道密度的乘积</a:t>
            </a:r>
            <a:endParaRPr lang="zh-CN" altLang="en-US"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4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en-US" altLang="zh-CN">
                <a:ea typeface="SimSun" panose="02010600030101010101" pitchFamily="2" charset="-122"/>
              </a:rPr>
              <a:t> </a:t>
            </a:r>
            <a:r>
              <a:rPr lang="zh-CN" altLang="en-US">
                <a:ea typeface="SimSun" panose="02010600030101010101" pitchFamily="2" charset="-122"/>
              </a:rPr>
              <a:t>计算磁盘容量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3481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 2" panose="05020102010507070707" pitchFamily="2" charset="2"/>
              <a:buNone/>
            </a:pPr>
            <a:r>
              <a:rPr lang="zh-CN" altLang="en-US" sz="2000">
                <a:ea typeface="SimSun" panose="02010600030101010101" pitchFamily="2" charset="-122"/>
              </a:rPr>
              <a:t>磁盘容量 </a:t>
            </a:r>
            <a:r>
              <a:rPr lang="en-US" altLang="zh-CN" sz="2000">
                <a:ea typeface="SimSun" panose="02010600030101010101" pitchFamily="2" charset="-122"/>
              </a:rPr>
              <a:t>=  (</a:t>
            </a:r>
            <a:r>
              <a:rPr lang="zh-CN" altLang="en-US" sz="2000">
                <a:ea typeface="SimSun" panose="02010600030101010101" pitchFamily="2" charset="-122"/>
              </a:rPr>
              <a:t>字节数</a:t>
            </a:r>
            <a:r>
              <a:rPr lang="en-US" altLang="zh-CN" sz="2000">
                <a:ea typeface="SimSun" panose="02010600030101010101" pitchFamily="2" charset="-122"/>
              </a:rPr>
              <a:t>/</a:t>
            </a:r>
            <a:r>
              <a:rPr lang="zh-CN" altLang="en-US" sz="2000">
                <a:ea typeface="SimSun" panose="02010600030101010101" pitchFamily="2" charset="-122"/>
              </a:rPr>
              <a:t>扇区</a:t>
            </a:r>
            <a:r>
              <a:rPr lang="en-US" altLang="zh-CN" sz="2000">
                <a:ea typeface="SimSun" panose="02010600030101010101" pitchFamily="2" charset="-122"/>
              </a:rPr>
              <a:t>) x (</a:t>
            </a:r>
            <a:r>
              <a:rPr lang="zh-CN" altLang="en-US" sz="2000">
                <a:ea typeface="SimSun" panose="02010600030101010101" pitchFamily="2" charset="-122"/>
              </a:rPr>
              <a:t>平均扇区数</a:t>
            </a:r>
            <a:r>
              <a:rPr lang="en-US" altLang="zh-CN" sz="2000">
                <a:ea typeface="SimSun" panose="02010600030101010101" pitchFamily="2" charset="-122"/>
              </a:rPr>
              <a:t>/</a:t>
            </a:r>
            <a:r>
              <a:rPr lang="zh-CN" altLang="en-US" sz="2000">
                <a:ea typeface="SimSun" panose="02010600030101010101" pitchFamily="2" charset="-122"/>
              </a:rPr>
              <a:t>磁道</a:t>
            </a:r>
            <a:r>
              <a:rPr lang="en-US" altLang="zh-CN" sz="2000">
                <a:ea typeface="SimSun" panose="02010600030101010101" pitchFamily="2" charset="-122"/>
              </a:rPr>
              <a:t>) x</a:t>
            </a:r>
            <a:endParaRPr lang="en-US" altLang="zh-CN" sz="2000">
              <a:ea typeface="SimSun" panose="02010600030101010101" pitchFamily="2" charset="-122"/>
            </a:endParaRPr>
          </a:p>
          <a:p>
            <a:pPr eaLnBrk="1" hangingPunct="1">
              <a:buFont typeface="Wingdings 2" panose="05020102010507070707" pitchFamily="2" charset="2"/>
              <a:buNone/>
            </a:pPr>
            <a:r>
              <a:rPr lang="en-US" altLang="zh-CN" sz="2000">
                <a:ea typeface="SimSun" panose="02010600030101010101" pitchFamily="2" charset="-122"/>
              </a:rPr>
              <a:t>		    (</a:t>
            </a:r>
            <a:r>
              <a:rPr lang="zh-CN" altLang="en-US" sz="2000">
                <a:ea typeface="SimSun" panose="02010600030101010101" pitchFamily="2" charset="-122"/>
              </a:rPr>
              <a:t>磁道数</a:t>
            </a:r>
            <a:r>
              <a:rPr lang="en-US" altLang="zh-CN" sz="2000">
                <a:ea typeface="SimSun" panose="02010600030101010101" pitchFamily="2" charset="-122"/>
              </a:rPr>
              <a:t>/</a:t>
            </a:r>
            <a:r>
              <a:rPr lang="zh-CN" altLang="en-US" sz="2000">
                <a:ea typeface="SimSun" panose="02010600030101010101" pitchFamily="2" charset="-122"/>
              </a:rPr>
              <a:t>盘面</a:t>
            </a:r>
            <a:r>
              <a:rPr lang="en-US" altLang="zh-CN" sz="2000">
                <a:ea typeface="SimSun" panose="02010600030101010101" pitchFamily="2" charset="-122"/>
              </a:rPr>
              <a:t>) x (</a:t>
            </a:r>
            <a:r>
              <a:rPr lang="zh-CN" altLang="en-US" sz="2000">
                <a:ea typeface="SimSun" panose="02010600030101010101" pitchFamily="2" charset="-122"/>
              </a:rPr>
              <a:t>盘面数</a:t>
            </a:r>
            <a:r>
              <a:rPr lang="en-US" altLang="zh-CN" sz="2000">
                <a:ea typeface="SimSun" panose="02010600030101010101" pitchFamily="2" charset="-122"/>
              </a:rPr>
              <a:t>/</a:t>
            </a:r>
            <a:r>
              <a:rPr lang="zh-CN" altLang="en-US" sz="2000">
                <a:ea typeface="SimSun" panose="02010600030101010101" pitchFamily="2" charset="-122"/>
              </a:rPr>
              <a:t>盘片</a:t>
            </a:r>
            <a:r>
              <a:rPr lang="en-US" altLang="zh-CN" sz="2000">
                <a:ea typeface="SimSun" panose="02010600030101010101" pitchFamily="2" charset="-122"/>
              </a:rPr>
              <a:t>) x</a:t>
            </a:r>
            <a:endParaRPr lang="en-US" altLang="zh-CN" sz="2000">
              <a:ea typeface="SimSun" panose="02010600030101010101" pitchFamily="2" charset="-122"/>
            </a:endParaRPr>
          </a:p>
          <a:p>
            <a:pPr eaLnBrk="1" hangingPunct="1">
              <a:buFont typeface="Wingdings 2" panose="05020102010507070707" pitchFamily="2" charset="2"/>
              <a:buNone/>
            </a:pPr>
            <a:r>
              <a:rPr lang="en-US" altLang="zh-CN" sz="2000">
                <a:ea typeface="SimSun" panose="02010600030101010101" pitchFamily="2" charset="-122"/>
              </a:rPr>
              <a:t>  		    (</a:t>
            </a:r>
            <a:r>
              <a:rPr lang="zh-CN" altLang="en-US" sz="2000">
                <a:ea typeface="SimSun" panose="02010600030101010101" pitchFamily="2" charset="-122"/>
              </a:rPr>
              <a:t>盘片</a:t>
            </a:r>
            <a:r>
              <a:rPr lang="en-US" altLang="zh-CN" sz="2000">
                <a:ea typeface="SimSun" panose="02010600030101010101" pitchFamily="2" charset="-122"/>
              </a:rPr>
              <a:t>/</a:t>
            </a:r>
            <a:r>
              <a:rPr lang="zh-CN" altLang="en-US" sz="2000">
                <a:ea typeface="SimSun" panose="02010600030101010101" pitchFamily="2" charset="-122"/>
              </a:rPr>
              <a:t>磁盘</a:t>
            </a:r>
            <a:r>
              <a:rPr lang="en-US" altLang="zh-CN" sz="2000">
                <a:ea typeface="SimSun" panose="02010600030101010101" pitchFamily="2" charset="-122"/>
              </a:rPr>
              <a:t>)</a:t>
            </a:r>
            <a:endParaRPr lang="en-US" altLang="zh-CN" sz="2000">
              <a:ea typeface="SimSun" panose="02010600030101010101" pitchFamily="2" charset="-122"/>
            </a:endParaRPr>
          </a:p>
          <a:p>
            <a:pPr eaLnBrk="1" hangingPunct="1">
              <a:buFont typeface="Wingdings 2" panose="05020102010507070707" pitchFamily="2" charset="2"/>
              <a:buNone/>
            </a:pPr>
            <a:r>
              <a:rPr lang="en-US" altLang="zh-CN" sz="2000">
                <a:ea typeface="SimSun" panose="02010600030101010101" pitchFamily="2" charset="-122"/>
              </a:rPr>
              <a:t>Example:</a:t>
            </a:r>
            <a:endParaRPr lang="en-US" altLang="zh-CN" sz="2000">
              <a:ea typeface="SimSun" panose="02010600030101010101" pitchFamily="2" charset="-122"/>
            </a:endParaRPr>
          </a:p>
          <a:p>
            <a:pPr lvl="1" eaLnBrk="1" hangingPunct="1"/>
            <a:r>
              <a:rPr lang="en-US" altLang="zh-CN" sz="1800">
                <a:ea typeface="SimSun" panose="02010600030101010101" pitchFamily="2" charset="-122"/>
              </a:rPr>
              <a:t>512 </a:t>
            </a:r>
            <a:r>
              <a:rPr lang="zh-CN" altLang="en-US" sz="1800">
                <a:ea typeface="SimSun" panose="02010600030101010101" pitchFamily="2" charset="-122"/>
              </a:rPr>
              <a:t>字节</a:t>
            </a:r>
            <a:r>
              <a:rPr lang="en-US" altLang="zh-CN" sz="1800">
                <a:ea typeface="SimSun" panose="02010600030101010101" pitchFamily="2" charset="-122"/>
              </a:rPr>
              <a:t>/</a:t>
            </a:r>
            <a:r>
              <a:rPr lang="zh-CN" altLang="en-US" sz="1800">
                <a:ea typeface="SimSun" panose="02010600030101010101" pitchFamily="2" charset="-122"/>
              </a:rPr>
              <a:t>扇区</a:t>
            </a:r>
            <a:endParaRPr lang="zh-CN" altLang="en-US" sz="1800">
              <a:ea typeface="SimSun" panose="02010600030101010101" pitchFamily="2" charset="-122"/>
            </a:endParaRPr>
          </a:p>
          <a:p>
            <a:pPr lvl="1" eaLnBrk="1" hangingPunct="1"/>
            <a:r>
              <a:rPr lang="en-US" altLang="zh-CN" sz="1800">
                <a:ea typeface="SimSun" panose="02010600030101010101" pitchFamily="2" charset="-122"/>
              </a:rPr>
              <a:t>300 </a:t>
            </a:r>
            <a:r>
              <a:rPr lang="zh-CN" altLang="en-US" sz="1800">
                <a:ea typeface="SimSun" panose="02010600030101010101" pitchFamily="2" charset="-122"/>
              </a:rPr>
              <a:t>扇区</a:t>
            </a:r>
            <a:r>
              <a:rPr lang="en-US" altLang="zh-CN" sz="1800">
                <a:ea typeface="SimSun" panose="02010600030101010101" pitchFamily="2" charset="-122"/>
              </a:rPr>
              <a:t>/</a:t>
            </a:r>
            <a:r>
              <a:rPr lang="zh-CN" altLang="en-US" sz="1800">
                <a:ea typeface="SimSun" panose="02010600030101010101" pitchFamily="2" charset="-122"/>
              </a:rPr>
              <a:t>磁道 </a:t>
            </a:r>
            <a:r>
              <a:rPr lang="en-US" altLang="zh-CN" sz="1800">
                <a:ea typeface="SimSun" panose="02010600030101010101" pitchFamily="2" charset="-122"/>
              </a:rPr>
              <a:t>(</a:t>
            </a:r>
            <a:r>
              <a:rPr lang="zh-CN" altLang="en-US" sz="1800">
                <a:ea typeface="SimSun" panose="02010600030101010101" pitchFamily="2" charset="-122"/>
              </a:rPr>
              <a:t>平均值</a:t>
            </a:r>
            <a:r>
              <a:rPr lang="en-US" altLang="zh-CN" sz="1800">
                <a:ea typeface="SimSun" panose="02010600030101010101" pitchFamily="2" charset="-122"/>
              </a:rPr>
              <a:t>)</a:t>
            </a:r>
            <a:endParaRPr lang="en-US" altLang="zh-CN" sz="1800">
              <a:ea typeface="SimSun" panose="02010600030101010101" pitchFamily="2" charset="-122"/>
            </a:endParaRPr>
          </a:p>
          <a:p>
            <a:pPr lvl="1" eaLnBrk="1" hangingPunct="1"/>
            <a:r>
              <a:rPr lang="en-US" altLang="zh-CN" sz="1800">
                <a:ea typeface="SimSun" panose="02010600030101010101" pitchFamily="2" charset="-122"/>
              </a:rPr>
              <a:t>20,000 </a:t>
            </a:r>
            <a:r>
              <a:rPr lang="zh-CN" altLang="en-US" sz="1800">
                <a:ea typeface="SimSun" panose="02010600030101010101" pitchFamily="2" charset="-122"/>
              </a:rPr>
              <a:t>磁道</a:t>
            </a:r>
            <a:r>
              <a:rPr lang="en-US" altLang="zh-CN" sz="1800">
                <a:ea typeface="SimSun" panose="02010600030101010101" pitchFamily="2" charset="-122"/>
              </a:rPr>
              <a:t>/</a:t>
            </a:r>
            <a:r>
              <a:rPr lang="zh-CN" altLang="en-US" sz="1800">
                <a:ea typeface="SimSun" panose="02010600030101010101" pitchFamily="2" charset="-122"/>
              </a:rPr>
              <a:t>盘面</a:t>
            </a:r>
            <a:endParaRPr lang="zh-CN" altLang="en-US" sz="1800">
              <a:ea typeface="SimSun" panose="02010600030101010101" pitchFamily="2" charset="-122"/>
            </a:endParaRPr>
          </a:p>
          <a:p>
            <a:pPr lvl="1" eaLnBrk="1" hangingPunct="1"/>
            <a:r>
              <a:rPr lang="en-US" altLang="zh-CN" sz="1800">
                <a:ea typeface="SimSun" panose="02010600030101010101" pitchFamily="2" charset="-122"/>
              </a:rPr>
              <a:t>2 </a:t>
            </a:r>
            <a:r>
              <a:rPr lang="zh-CN" altLang="en-US" sz="1800">
                <a:ea typeface="SimSun" panose="02010600030101010101" pitchFamily="2" charset="-122"/>
              </a:rPr>
              <a:t>盘面</a:t>
            </a:r>
            <a:r>
              <a:rPr lang="en-US" altLang="zh-CN" sz="1800">
                <a:ea typeface="SimSun" panose="02010600030101010101" pitchFamily="2" charset="-122"/>
              </a:rPr>
              <a:t>/</a:t>
            </a:r>
            <a:r>
              <a:rPr lang="zh-CN" altLang="en-US" sz="1800">
                <a:ea typeface="SimSun" panose="02010600030101010101" pitchFamily="2" charset="-122"/>
              </a:rPr>
              <a:t>盘片</a:t>
            </a:r>
            <a:endParaRPr lang="zh-CN" altLang="en-US" sz="1800">
              <a:ea typeface="SimSun" panose="02010600030101010101" pitchFamily="2" charset="-122"/>
            </a:endParaRPr>
          </a:p>
          <a:p>
            <a:pPr lvl="1" eaLnBrk="1" hangingPunct="1"/>
            <a:r>
              <a:rPr lang="en-US" altLang="zh-CN" sz="1800">
                <a:ea typeface="SimSun" panose="02010600030101010101" pitchFamily="2" charset="-122"/>
              </a:rPr>
              <a:t>5 </a:t>
            </a:r>
            <a:r>
              <a:rPr lang="zh-CN" altLang="en-US" sz="1800">
                <a:ea typeface="SimSun" panose="02010600030101010101" pitchFamily="2" charset="-122"/>
              </a:rPr>
              <a:t>盘片</a:t>
            </a:r>
            <a:r>
              <a:rPr lang="en-US" altLang="zh-CN" sz="1800">
                <a:ea typeface="SimSun" panose="02010600030101010101" pitchFamily="2" charset="-122"/>
              </a:rPr>
              <a:t>/</a:t>
            </a:r>
            <a:r>
              <a:rPr lang="zh-CN" altLang="en-US" sz="1800">
                <a:ea typeface="SimSun" panose="02010600030101010101" pitchFamily="2" charset="-122"/>
              </a:rPr>
              <a:t>磁盘</a:t>
            </a:r>
            <a:endParaRPr lang="zh-CN" altLang="en-US" sz="1800">
              <a:ea typeface="SimSun" panose="02010600030101010101" pitchFamily="2" charset="-122"/>
            </a:endParaRPr>
          </a:p>
          <a:p>
            <a:pPr lvl="1" eaLnBrk="1" hangingPunct="1"/>
            <a:endParaRPr lang="en-US" altLang="zh-CN" sz="1800">
              <a:ea typeface="SimSun" panose="02010600030101010101" pitchFamily="2" charset="-122"/>
            </a:endParaRPr>
          </a:p>
          <a:p>
            <a:pPr eaLnBrk="1" hangingPunct="1">
              <a:buFont typeface="Wingdings 2" panose="05020102010507070707" pitchFamily="2" charset="2"/>
              <a:buNone/>
            </a:pPr>
            <a:r>
              <a:rPr lang="zh-CN" altLang="en-US" sz="2000">
                <a:ea typeface="SimSun" panose="02010600030101010101" pitchFamily="2" charset="-122"/>
              </a:rPr>
              <a:t>容量 </a:t>
            </a:r>
            <a:r>
              <a:rPr lang="en-US" altLang="zh-CN" sz="2000">
                <a:ea typeface="SimSun" panose="02010600030101010101" pitchFamily="2" charset="-122"/>
              </a:rPr>
              <a:t>= 512 x 300 x 20000 x 2 x 5</a:t>
            </a:r>
            <a:endParaRPr lang="en-US" altLang="zh-CN" sz="2000">
              <a:ea typeface="SimSun" panose="02010600030101010101" pitchFamily="2" charset="-122"/>
            </a:endParaRPr>
          </a:p>
          <a:p>
            <a:pPr eaLnBrk="1" hangingPunct="1">
              <a:buFont typeface="Wingdings 2" panose="05020102010507070707" pitchFamily="2" charset="2"/>
              <a:buNone/>
            </a:pPr>
            <a:r>
              <a:rPr lang="en-US" altLang="zh-CN" sz="2000">
                <a:ea typeface="SimSun" panose="02010600030101010101" pitchFamily="2" charset="-122"/>
              </a:rPr>
              <a:t>		 = 30,720,000,000</a:t>
            </a:r>
            <a:endParaRPr lang="en-US" altLang="zh-CN" sz="2000">
              <a:ea typeface="SimSun" panose="02010600030101010101" pitchFamily="2" charset="-122"/>
            </a:endParaRPr>
          </a:p>
          <a:p>
            <a:pPr eaLnBrk="1" hangingPunct="1">
              <a:buFont typeface="Wingdings 2" panose="05020102010507070707" pitchFamily="2" charset="2"/>
              <a:buNone/>
            </a:pPr>
            <a:r>
              <a:rPr lang="en-US" altLang="zh-CN" sz="2000">
                <a:ea typeface="SimSun" panose="02010600030101010101" pitchFamily="2" charset="-122"/>
              </a:rPr>
              <a:t>                = 30.72 GB </a:t>
            </a:r>
            <a:endParaRPr lang="en-US" altLang="zh-CN" sz="2000">
              <a:ea typeface="SimSun" panose="02010600030101010101" pitchFamily="2" charset="-122"/>
            </a:endParaRPr>
          </a:p>
          <a:p>
            <a:pPr lvl="1" eaLnBrk="1" hangingPunct="1"/>
            <a:endParaRPr lang="en-US" altLang="zh-CN" sz="1800"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 descr="disk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32" r="11427" b="8240"/>
          <a:stretch>
            <a:fillRect/>
          </a:stretch>
        </p:blipFill>
        <p:spPr bwMode="auto">
          <a:xfrm>
            <a:off x="158750" y="4160838"/>
            <a:ext cx="3330575" cy="242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7" name="Rectangle 27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磁盘操作 </a:t>
            </a:r>
            <a:r>
              <a:rPr lang="en-US" altLang="zh-CN">
                <a:ea typeface="SimSun" panose="02010600030101010101" pitchFamily="2" charset="-122"/>
              </a:rPr>
              <a:t>(</a:t>
            </a:r>
            <a:r>
              <a:rPr lang="zh-CN" altLang="en-US">
                <a:ea typeface="SimSun" panose="02010600030101010101" pitchFamily="2" charset="-122"/>
              </a:rPr>
              <a:t>单盘片视图</a:t>
            </a:r>
            <a:r>
              <a:rPr lang="en-US" altLang="zh-CN">
                <a:ea typeface="SimSun" panose="02010600030101010101" pitchFamily="2" charset="-122"/>
              </a:rPr>
              <a:t>)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36868" name="Oval 4"/>
          <p:cNvSpPr>
            <a:spLocks noChangeArrowheads="1"/>
          </p:cNvSpPr>
          <p:nvPr/>
        </p:nvSpPr>
        <p:spPr bwMode="auto">
          <a:xfrm>
            <a:off x="3516313" y="2389188"/>
            <a:ext cx="1851025" cy="1812925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6869" name="Oval 6"/>
          <p:cNvSpPr>
            <a:spLocks noChangeArrowheads="1"/>
          </p:cNvSpPr>
          <p:nvPr/>
        </p:nvSpPr>
        <p:spPr bwMode="auto">
          <a:xfrm>
            <a:off x="2546350" y="1439863"/>
            <a:ext cx="3790950" cy="3713162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6870" name="Oval 7"/>
          <p:cNvSpPr>
            <a:spLocks noChangeArrowheads="1"/>
          </p:cNvSpPr>
          <p:nvPr/>
        </p:nvSpPr>
        <p:spPr bwMode="auto">
          <a:xfrm>
            <a:off x="2736850" y="1625600"/>
            <a:ext cx="3409950" cy="33401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6871" name="Oval 8"/>
          <p:cNvSpPr>
            <a:spLocks noChangeArrowheads="1"/>
          </p:cNvSpPr>
          <p:nvPr/>
        </p:nvSpPr>
        <p:spPr bwMode="auto">
          <a:xfrm>
            <a:off x="2927350" y="1811338"/>
            <a:ext cx="3030538" cy="29686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6872" name="Oval 9"/>
          <p:cNvSpPr>
            <a:spLocks noChangeArrowheads="1"/>
          </p:cNvSpPr>
          <p:nvPr/>
        </p:nvSpPr>
        <p:spPr bwMode="auto">
          <a:xfrm>
            <a:off x="3117850" y="1998663"/>
            <a:ext cx="2649538" cy="2595562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6873" name="Oval 10"/>
          <p:cNvSpPr>
            <a:spLocks noChangeArrowheads="1"/>
          </p:cNvSpPr>
          <p:nvPr/>
        </p:nvSpPr>
        <p:spPr bwMode="auto">
          <a:xfrm>
            <a:off x="3306763" y="2184400"/>
            <a:ext cx="2270125" cy="22225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6874" name="Oval 11"/>
          <p:cNvSpPr>
            <a:spLocks noChangeArrowheads="1"/>
          </p:cNvSpPr>
          <p:nvPr/>
        </p:nvSpPr>
        <p:spPr bwMode="auto">
          <a:xfrm>
            <a:off x="3687763" y="2557463"/>
            <a:ext cx="1508125" cy="1477962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6875" name="Arc 13"/>
          <p:cNvSpPr/>
          <p:nvPr/>
        </p:nvSpPr>
        <p:spPr bwMode="auto">
          <a:xfrm rot="-1879939">
            <a:off x="2368550" y="1781175"/>
            <a:ext cx="1231900" cy="508000"/>
          </a:xfrm>
          <a:custGeom>
            <a:avLst/>
            <a:gdLst>
              <a:gd name="T0" fmla="*/ 0 w 19775"/>
              <a:gd name="T1" fmla="*/ 2147483646 h 21600"/>
              <a:gd name="T2" fmla="*/ 2147483646 w 19775"/>
              <a:gd name="T3" fmla="*/ 0 h 21600"/>
              <a:gd name="T4" fmla="*/ 2147483646 w 19775"/>
              <a:gd name="T5" fmla="*/ 2147483646 h 216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9775" h="21600" fill="none" extrusionOk="0">
                <a:moveTo>
                  <a:pt x="0" y="12910"/>
                </a:moveTo>
                <a:cubicBezTo>
                  <a:pt x="3443" y="5073"/>
                  <a:pt x="11190" y="9"/>
                  <a:pt x="19750" y="0"/>
                </a:cubicBezTo>
              </a:path>
              <a:path w="19775" h="21600" stroke="0" extrusionOk="0">
                <a:moveTo>
                  <a:pt x="0" y="12910"/>
                </a:moveTo>
                <a:cubicBezTo>
                  <a:pt x="3443" y="5073"/>
                  <a:pt x="11190" y="9"/>
                  <a:pt x="19750" y="0"/>
                </a:cubicBezTo>
                <a:lnTo>
                  <a:pt x="19775" y="21600"/>
                </a:lnTo>
                <a:lnTo>
                  <a:pt x="0" y="12910"/>
                </a:lnTo>
                <a:close/>
              </a:path>
            </a:pathLst>
          </a:custGeom>
          <a:noFill/>
          <a:ln w="28575">
            <a:solidFill>
              <a:srgbClr val="00FFFF"/>
            </a:solidFill>
            <a:prstDash val="dash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876" name="Rectangle 14"/>
          <p:cNvSpPr>
            <a:spLocks noChangeArrowheads="1"/>
          </p:cNvSpPr>
          <p:nvPr/>
        </p:nvSpPr>
        <p:spPr bwMode="auto">
          <a:xfrm>
            <a:off x="1011238" y="1314450"/>
            <a:ext cx="1735137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磁盘表面以固定旋转速率旋转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95264" name="Oval 32"/>
          <p:cNvSpPr>
            <a:spLocks noChangeArrowheads="1"/>
          </p:cNvSpPr>
          <p:nvPr/>
        </p:nvSpPr>
        <p:spPr bwMode="auto">
          <a:xfrm>
            <a:off x="3856038" y="2765425"/>
            <a:ext cx="1128712" cy="1104900"/>
          </a:xfrm>
          <a:prstGeom prst="ellipse">
            <a:avLst/>
          </a:prstGeom>
          <a:solidFill>
            <a:srgbClr val="00FFFF"/>
          </a:solidFill>
          <a:ln w="38100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 sz="1600">
              <a:latin typeface="Arial Narrow" panose="020B0606020202030204" pitchFamily="34" charset="0"/>
            </a:endParaRPr>
          </a:p>
        </p:txBody>
      </p:sp>
      <p:grpSp>
        <p:nvGrpSpPr>
          <p:cNvPr id="2" name="Group 98"/>
          <p:cNvGrpSpPr/>
          <p:nvPr/>
        </p:nvGrpSpPr>
        <p:grpSpPr bwMode="auto">
          <a:xfrm>
            <a:off x="4948238" y="1454150"/>
            <a:ext cx="4140200" cy="3627438"/>
            <a:chOff x="2768" y="1126"/>
            <a:chExt cx="2608" cy="2285"/>
          </a:xfrm>
        </p:grpSpPr>
        <p:grpSp>
          <p:nvGrpSpPr>
            <p:cNvPr id="36924" name="Group 67"/>
            <p:cNvGrpSpPr/>
            <p:nvPr/>
          </p:nvGrpSpPr>
          <p:grpSpPr bwMode="auto">
            <a:xfrm>
              <a:off x="2768" y="2607"/>
              <a:ext cx="2608" cy="804"/>
              <a:chOff x="2768" y="2607"/>
              <a:chExt cx="2608" cy="804"/>
            </a:xfrm>
          </p:grpSpPr>
          <p:sp>
            <p:nvSpPr>
              <p:cNvPr id="36926" name="Rectangle 5"/>
              <p:cNvSpPr>
                <a:spLocks noChangeArrowheads="1"/>
              </p:cNvSpPr>
              <p:nvPr/>
            </p:nvSpPr>
            <p:spPr bwMode="auto">
              <a:xfrm>
                <a:off x="3520" y="2894"/>
                <a:ext cx="1856" cy="5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0487" tIns="44450" rIns="90487" bIns="44450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zh-CN" altLang="en-US" sz="1600">
                    <a:latin typeface="Arial Narrow" panose="020B0606020202030204" pitchFamily="34" charset="0"/>
                  </a:rPr>
                  <a:t>通过在半径方向上移动，传动臂可以将读写头定位在任何磁道上</a:t>
                </a:r>
                <a:endParaRPr lang="zh-CN" altLang="en-US" sz="1600">
                  <a:latin typeface="Arial Narrow" panose="020B0606020202030204" pitchFamily="34" charset="0"/>
                </a:endParaRPr>
              </a:p>
            </p:txBody>
          </p:sp>
          <p:sp>
            <p:nvSpPr>
              <p:cNvPr id="36927" name="Arc 16"/>
              <p:cNvSpPr>
                <a:spLocks noChangeAspect="1"/>
              </p:cNvSpPr>
              <p:nvPr/>
            </p:nvSpPr>
            <p:spPr bwMode="auto">
              <a:xfrm rot="2822162" flipV="1">
                <a:off x="2493" y="2882"/>
                <a:ext cx="713" cy="163"/>
              </a:xfrm>
              <a:custGeom>
                <a:avLst/>
                <a:gdLst>
                  <a:gd name="T0" fmla="*/ 0 w 37393"/>
                  <a:gd name="T1" fmla="*/ 0 h 21600"/>
                  <a:gd name="T2" fmla="*/ 0 w 37393"/>
                  <a:gd name="T3" fmla="*/ 0 h 21600"/>
                  <a:gd name="T4" fmla="*/ 0 w 37393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37393" h="21600" fill="none" extrusionOk="0">
                    <a:moveTo>
                      <a:pt x="-1" y="10886"/>
                    </a:moveTo>
                    <a:cubicBezTo>
                      <a:pt x="3845" y="4154"/>
                      <a:pt x="11003" y="-1"/>
                      <a:pt x="18756" y="-1"/>
                    </a:cubicBezTo>
                    <a:cubicBezTo>
                      <a:pt x="26423" y="-1"/>
                      <a:pt x="33516" y="4065"/>
                      <a:pt x="37392" y="10681"/>
                    </a:cubicBezTo>
                  </a:path>
                  <a:path w="37393" h="21600" stroke="0" extrusionOk="0">
                    <a:moveTo>
                      <a:pt x="-1" y="10886"/>
                    </a:moveTo>
                    <a:cubicBezTo>
                      <a:pt x="3845" y="4154"/>
                      <a:pt x="11003" y="-1"/>
                      <a:pt x="18756" y="-1"/>
                    </a:cubicBezTo>
                    <a:cubicBezTo>
                      <a:pt x="26423" y="-1"/>
                      <a:pt x="33516" y="4065"/>
                      <a:pt x="37392" y="10681"/>
                    </a:cubicBezTo>
                    <a:lnTo>
                      <a:pt x="18756" y="21600"/>
                    </a:lnTo>
                    <a:lnTo>
                      <a:pt x="-1" y="10886"/>
                    </a:lnTo>
                    <a:close/>
                  </a:path>
                </a:pathLst>
              </a:custGeom>
              <a:noFill/>
              <a:ln w="28575">
                <a:solidFill>
                  <a:srgbClr val="00FFFF"/>
                </a:solidFill>
                <a:prstDash val="dash"/>
                <a:round/>
                <a:headEnd type="triangl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36925" name="Rectangle 15"/>
            <p:cNvSpPr>
              <a:spLocks noChangeArrowheads="1"/>
            </p:cNvSpPr>
            <p:nvPr/>
          </p:nvSpPr>
          <p:spPr bwMode="auto">
            <a:xfrm>
              <a:off x="3604" y="1126"/>
              <a:ext cx="1522" cy="5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7" tIns="44450" rIns="90487" bIns="44450">
              <a:spAutoFit/>
            </a:bodyPr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600">
                  <a:latin typeface="Arial Narrow" panose="020B0606020202030204" pitchFamily="34" charset="0"/>
                </a:rPr>
                <a:t>读写磁头连到传动臂的</a:t>
              </a:r>
              <a:endParaRPr lang="zh-CN" altLang="en-US" sz="1600">
                <a:latin typeface="Arial Narrow" panose="020B0606020202030204" pitchFamily="34" charset="0"/>
              </a:endParaRP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600">
                  <a:latin typeface="Arial Narrow" panose="020B0606020202030204" pitchFamily="34" charset="0"/>
                </a:rPr>
                <a:t>末端，在磁盘表面上一层</a:t>
              </a:r>
              <a:endParaRPr lang="zh-CN" altLang="en-US" sz="1600">
                <a:latin typeface="Arial Narrow" panose="020B0606020202030204" pitchFamily="34" charset="0"/>
              </a:endParaRP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1600">
                  <a:latin typeface="Arial Narrow" panose="020B0606020202030204" pitchFamily="34" charset="0"/>
                </a:rPr>
                <a:t>薄薄的气垫上飞翔</a:t>
              </a:r>
              <a:endParaRPr lang="zh-CN" altLang="en-US" sz="1600">
                <a:latin typeface="Arial Narrow" panose="020B0606020202030204" pitchFamily="34" charset="0"/>
              </a:endParaRPr>
            </a:p>
          </p:txBody>
        </p:sp>
      </p:grpSp>
      <p:grpSp>
        <p:nvGrpSpPr>
          <p:cNvPr id="4" name="Group 46"/>
          <p:cNvGrpSpPr/>
          <p:nvPr/>
        </p:nvGrpSpPr>
        <p:grpSpPr bwMode="auto">
          <a:xfrm>
            <a:off x="4841875" y="2876550"/>
            <a:ext cx="2205038" cy="850900"/>
            <a:chOff x="2701" y="2022"/>
            <a:chExt cx="1389" cy="536"/>
          </a:xfrm>
        </p:grpSpPr>
        <p:grpSp>
          <p:nvGrpSpPr>
            <p:cNvPr id="36920" name="Group 23"/>
            <p:cNvGrpSpPr/>
            <p:nvPr/>
          </p:nvGrpSpPr>
          <p:grpSpPr bwMode="auto">
            <a:xfrm rot="-2659851">
              <a:off x="2701" y="2430"/>
              <a:ext cx="1389" cy="128"/>
              <a:chOff x="2264" y="2992"/>
              <a:chExt cx="1389" cy="128"/>
            </a:xfrm>
          </p:grpSpPr>
          <p:sp>
            <p:nvSpPr>
              <p:cNvPr id="36922" name="Oval 24"/>
              <p:cNvSpPr>
                <a:spLocks noChangeArrowheads="1"/>
              </p:cNvSpPr>
              <p:nvPr/>
            </p:nvSpPr>
            <p:spPr bwMode="auto">
              <a:xfrm>
                <a:off x="2264" y="2992"/>
                <a:ext cx="128" cy="128"/>
              </a:xfrm>
              <a:prstGeom prst="ellipse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  <p:sp>
            <p:nvSpPr>
              <p:cNvPr id="36923" name="Rectangle 25"/>
              <p:cNvSpPr>
                <a:spLocks noChangeArrowheads="1"/>
              </p:cNvSpPr>
              <p:nvPr/>
            </p:nvSpPr>
            <p:spPr bwMode="auto">
              <a:xfrm>
                <a:off x="2371" y="3022"/>
                <a:ext cx="1282" cy="63"/>
              </a:xfrm>
              <a:prstGeom prst="rect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</p:grpSp>
        <p:sp>
          <p:nvSpPr>
            <p:cNvPr id="36921" name="Oval 26"/>
            <p:cNvSpPr>
              <a:spLocks noChangeAspect="1" noChangeArrowheads="1"/>
            </p:cNvSpPr>
            <p:nvPr/>
          </p:nvSpPr>
          <p:spPr bwMode="auto">
            <a:xfrm>
              <a:off x="3859" y="2022"/>
              <a:ext cx="23" cy="23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rou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grpSp>
        <p:nvGrpSpPr>
          <p:cNvPr id="6" name="Group 47"/>
          <p:cNvGrpSpPr/>
          <p:nvPr/>
        </p:nvGrpSpPr>
        <p:grpSpPr bwMode="auto">
          <a:xfrm rot="-809166">
            <a:off x="4937125" y="3009900"/>
            <a:ext cx="2205038" cy="850900"/>
            <a:chOff x="2701" y="2022"/>
            <a:chExt cx="1389" cy="536"/>
          </a:xfrm>
        </p:grpSpPr>
        <p:grpSp>
          <p:nvGrpSpPr>
            <p:cNvPr id="36916" name="Group 48"/>
            <p:cNvGrpSpPr/>
            <p:nvPr/>
          </p:nvGrpSpPr>
          <p:grpSpPr bwMode="auto">
            <a:xfrm rot="-2659851">
              <a:off x="2701" y="2430"/>
              <a:ext cx="1389" cy="128"/>
              <a:chOff x="2264" y="2992"/>
              <a:chExt cx="1389" cy="128"/>
            </a:xfrm>
          </p:grpSpPr>
          <p:sp>
            <p:nvSpPr>
              <p:cNvPr id="36918" name="Oval 49"/>
              <p:cNvSpPr>
                <a:spLocks noChangeArrowheads="1"/>
              </p:cNvSpPr>
              <p:nvPr/>
            </p:nvSpPr>
            <p:spPr bwMode="auto">
              <a:xfrm>
                <a:off x="2264" y="2992"/>
                <a:ext cx="128" cy="128"/>
              </a:xfrm>
              <a:prstGeom prst="ellipse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  <p:sp>
            <p:nvSpPr>
              <p:cNvPr id="36919" name="Rectangle 50"/>
              <p:cNvSpPr>
                <a:spLocks noChangeArrowheads="1"/>
              </p:cNvSpPr>
              <p:nvPr/>
            </p:nvSpPr>
            <p:spPr bwMode="auto">
              <a:xfrm>
                <a:off x="2371" y="3022"/>
                <a:ext cx="1282" cy="63"/>
              </a:xfrm>
              <a:prstGeom prst="rect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</p:grpSp>
        <p:sp>
          <p:nvSpPr>
            <p:cNvPr id="36917" name="Oval 51"/>
            <p:cNvSpPr>
              <a:spLocks noChangeAspect="1" noChangeArrowheads="1"/>
            </p:cNvSpPr>
            <p:nvPr/>
          </p:nvSpPr>
          <p:spPr bwMode="auto">
            <a:xfrm>
              <a:off x="3859" y="2022"/>
              <a:ext cx="23" cy="23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rou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grpSp>
        <p:nvGrpSpPr>
          <p:cNvPr id="8" name="Group 62"/>
          <p:cNvGrpSpPr/>
          <p:nvPr/>
        </p:nvGrpSpPr>
        <p:grpSpPr bwMode="auto">
          <a:xfrm rot="905387">
            <a:off x="4765675" y="2627313"/>
            <a:ext cx="2205038" cy="850900"/>
            <a:chOff x="2701" y="2022"/>
            <a:chExt cx="1389" cy="536"/>
          </a:xfrm>
        </p:grpSpPr>
        <p:grpSp>
          <p:nvGrpSpPr>
            <p:cNvPr id="36912" name="Group 63"/>
            <p:cNvGrpSpPr/>
            <p:nvPr/>
          </p:nvGrpSpPr>
          <p:grpSpPr bwMode="auto">
            <a:xfrm rot="-2659851">
              <a:off x="2701" y="2430"/>
              <a:ext cx="1389" cy="128"/>
              <a:chOff x="2264" y="2992"/>
              <a:chExt cx="1389" cy="128"/>
            </a:xfrm>
          </p:grpSpPr>
          <p:sp>
            <p:nvSpPr>
              <p:cNvPr id="36914" name="Oval 64"/>
              <p:cNvSpPr>
                <a:spLocks noChangeArrowheads="1"/>
              </p:cNvSpPr>
              <p:nvPr/>
            </p:nvSpPr>
            <p:spPr bwMode="auto">
              <a:xfrm>
                <a:off x="2264" y="2992"/>
                <a:ext cx="128" cy="128"/>
              </a:xfrm>
              <a:prstGeom prst="ellipse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  <p:sp>
            <p:nvSpPr>
              <p:cNvPr id="36915" name="Rectangle 65"/>
              <p:cNvSpPr>
                <a:spLocks noChangeArrowheads="1"/>
              </p:cNvSpPr>
              <p:nvPr/>
            </p:nvSpPr>
            <p:spPr bwMode="auto">
              <a:xfrm>
                <a:off x="2371" y="3022"/>
                <a:ext cx="1282" cy="63"/>
              </a:xfrm>
              <a:prstGeom prst="rect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</p:grpSp>
        <p:sp>
          <p:nvSpPr>
            <p:cNvPr id="36913" name="Oval 66"/>
            <p:cNvSpPr>
              <a:spLocks noChangeAspect="1" noChangeArrowheads="1"/>
            </p:cNvSpPr>
            <p:nvPr/>
          </p:nvSpPr>
          <p:spPr bwMode="auto">
            <a:xfrm>
              <a:off x="3859" y="2022"/>
              <a:ext cx="23" cy="23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rou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sp>
        <p:nvSpPr>
          <p:cNvPr id="95261" name="Oval 29"/>
          <p:cNvSpPr>
            <a:spLocks noChangeArrowheads="1"/>
          </p:cNvSpPr>
          <p:nvPr/>
        </p:nvSpPr>
        <p:spPr bwMode="auto">
          <a:xfrm rot="5400000">
            <a:off x="3857625" y="2765426"/>
            <a:ext cx="1127125" cy="1104900"/>
          </a:xfrm>
          <a:prstGeom prst="ellipse">
            <a:avLst/>
          </a:prstGeom>
          <a:solidFill>
            <a:srgbClr val="00FFFF"/>
          </a:solidFill>
          <a:ln w="38100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spindle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95262" name="Oval 30"/>
          <p:cNvSpPr>
            <a:spLocks noChangeArrowheads="1"/>
          </p:cNvSpPr>
          <p:nvPr/>
        </p:nvSpPr>
        <p:spPr bwMode="auto">
          <a:xfrm rot="10800000">
            <a:off x="3856038" y="2765425"/>
            <a:ext cx="1128712" cy="1104900"/>
          </a:xfrm>
          <a:prstGeom prst="ellipse">
            <a:avLst/>
          </a:prstGeom>
          <a:solidFill>
            <a:srgbClr val="00FFFF"/>
          </a:solidFill>
          <a:ln w="38100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spindle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95263" name="Oval 31"/>
          <p:cNvSpPr>
            <a:spLocks noChangeArrowheads="1"/>
          </p:cNvSpPr>
          <p:nvPr/>
        </p:nvSpPr>
        <p:spPr bwMode="auto">
          <a:xfrm rot="-5400000">
            <a:off x="3856832" y="2766219"/>
            <a:ext cx="1128712" cy="1104900"/>
          </a:xfrm>
          <a:prstGeom prst="ellipse">
            <a:avLst/>
          </a:prstGeom>
          <a:solidFill>
            <a:srgbClr val="00FFFF"/>
          </a:solidFill>
          <a:ln w="38100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spindle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95244" name="Oval 12"/>
          <p:cNvSpPr>
            <a:spLocks noChangeArrowheads="1"/>
          </p:cNvSpPr>
          <p:nvPr/>
        </p:nvSpPr>
        <p:spPr bwMode="auto">
          <a:xfrm>
            <a:off x="3856038" y="2765425"/>
            <a:ext cx="1128712" cy="1104900"/>
          </a:xfrm>
          <a:prstGeom prst="ellipse">
            <a:avLst/>
          </a:prstGeom>
          <a:solidFill>
            <a:srgbClr val="00FFFF"/>
          </a:solidFill>
          <a:ln w="38100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spindle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grpSp>
        <p:nvGrpSpPr>
          <p:cNvPr id="10" name="Group 68"/>
          <p:cNvGrpSpPr/>
          <p:nvPr/>
        </p:nvGrpSpPr>
        <p:grpSpPr bwMode="auto">
          <a:xfrm rot="905387">
            <a:off x="4756150" y="2627313"/>
            <a:ext cx="2205038" cy="850900"/>
            <a:chOff x="2701" y="2022"/>
            <a:chExt cx="1389" cy="536"/>
          </a:xfrm>
        </p:grpSpPr>
        <p:grpSp>
          <p:nvGrpSpPr>
            <p:cNvPr id="36908" name="Group 69"/>
            <p:cNvGrpSpPr/>
            <p:nvPr/>
          </p:nvGrpSpPr>
          <p:grpSpPr bwMode="auto">
            <a:xfrm rot="-2659851">
              <a:off x="2701" y="2430"/>
              <a:ext cx="1389" cy="128"/>
              <a:chOff x="2264" y="2992"/>
              <a:chExt cx="1389" cy="128"/>
            </a:xfrm>
          </p:grpSpPr>
          <p:sp>
            <p:nvSpPr>
              <p:cNvPr id="36910" name="Oval 70"/>
              <p:cNvSpPr>
                <a:spLocks noChangeArrowheads="1"/>
              </p:cNvSpPr>
              <p:nvPr/>
            </p:nvSpPr>
            <p:spPr bwMode="auto">
              <a:xfrm>
                <a:off x="2264" y="2992"/>
                <a:ext cx="128" cy="128"/>
              </a:xfrm>
              <a:prstGeom prst="ellipse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  <p:sp>
            <p:nvSpPr>
              <p:cNvPr id="36911" name="Rectangle 71"/>
              <p:cNvSpPr>
                <a:spLocks noChangeArrowheads="1"/>
              </p:cNvSpPr>
              <p:nvPr/>
            </p:nvSpPr>
            <p:spPr bwMode="auto">
              <a:xfrm>
                <a:off x="2371" y="3022"/>
                <a:ext cx="1282" cy="63"/>
              </a:xfrm>
              <a:prstGeom prst="rect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</p:grpSp>
        <p:sp>
          <p:nvSpPr>
            <p:cNvPr id="36909" name="Oval 72"/>
            <p:cNvSpPr>
              <a:spLocks noChangeAspect="1" noChangeArrowheads="1"/>
            </p:cNvSpPr>
            <p:nvPr/>
          </p:nvSpPr>
          <p:spPr bwMode="auto">
            <a:xfrm>
              <a:off x="3859" y="2022"/>
              <a:ext cx="23" cy="23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rou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grpSp>
        <p:nvGrpSpPr>
          <p:cNvPr id="12" name="Group 73"/>
          <p:cNvGrpSpPr/>
          <p:nvPr/>
        </p:nvGrpSpPr>
        <p:grpSpPr bwMode="auto">
          <a:xfrm rot="905387">
            <a:off x="4756150" y="2627313"/>
            <a:ext cx="2205038" cy="850900"/>
            <a:chOff x="2701" y="2022"/>
            <a:chExt cx="1389" cy="536"/>
          </a:xfrm>
        </p:grpSpPr>
        <p:grpSp>
          <p:nvGrpSpPr>
            <p:cNvPr id="36904" name="Group 74"/>
            <p:cNvGrpSpPr/>
            <p:nvPr/>
          </p:nvGrpSpPr>
          <p:grpSpPr bwMode="auto">
            <a:xfrm rot="-2659851">
              <a:off x="2701" y="2430"/>
              <a:ext cx="1389" cy="128"/>
              <a:chOff x="2264" y="2992"/>
              <a:chExt cx="1389" cy="128"/>
            </a:xfrm>
          </p:grpSpPr>
          <p:sp>
            <p:nvSpPr>
              <p:cNvPr id="36906" name="Oval 75"/>
              <p:cNvSpPr>
                <a:spLocks noChangeArrowheads="1"/>
              </p:cNvSpPr>
              <p:nvPr/>
            </p:nvSpPr>
            <p:spPr bwMode="auto">
              <a:xfrm>
                <a:off x="2264" y="2992"/>
                <a:ext cx="128" cy="128"/>
              </a:xfrm>
              <a:prstGeom prst="ellipse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  <p:sp>
            <p:nvSpPr>
              <p:cNvPr id="36907" name="Rectangle 76"/>
              <p:cNvSpPr>
                <a:spLocks noChangeArrowheads="1"/>
              </p:cNvSpPr>
              <p:nvPr/>
            </p:nvSpPr>
            <p:spPr bwMode="auto">
              <a:xfrm>
                <a:off x="2371" y="3022"/>
                <a:ext cx="1282" cy="63"/>
              </a:xfrm>
              <a:prstGeom prst="rect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</p:grpSp>
        <p:sp>
          <p:nvSpPr>
            <p:cNvPr id="36905" name="Oval 77"/>
            <p:cNvSpPr>
              <a:spLocks noChangeAspect="1" noChangeArrowheads="1"/>
            </p:cNvSpPr>
            <p:nvPr/>
          </p:nvSpPr>
          <p:spPr bwMode="auto">
            <a:xfrm>
              <a:off x="3859" y="2022"/>
              <a:ext cx="23" cy="23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rou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grpSp>
        <p:nvGrpSpPr>
          <p:cNvPr id="14" name="Group 83"/>
          <p:cNvGrpSpPr/>
          <p:nvPr/>
        </p:nvGrpSpPr>
        <p:grpSpPr bwMode="auto">
          <a:xfrm rot="-809166">
            <a:off x="4938713" y="3008313"/>
            <a:ext cx="2205037" cy="850900"/>
            <a:chOff x="2701" y="2022"/>
            <a:chExt cx="1389" cy="536"/>
          </a:xfrm>
        </p:grpSpPr>
        <p:grpSp>
          <p:nvGrpSpPr>
            <p:cNvPr id="36900" name="Group 84"/>
            <p:cNvGrpSpPr/>
            <p:nvPr/>
          </p:nvGrpSpPr>
          <p:grpSpPr bwMode="auto">
            <a:xfrm rot="-2659851">
              <a:off x="2701" y="2430"/>
              <a:ext cx="1389" cy="128"/>
              <a:chOff x="2264" y="2992"/>
              <a:chExt cx="1389" cy="128"/>
            </a:xfrm>
          </p:grpSpPr>
          <p:sp>
            <p:nvSpPr>
              <p:cNvPr id="36902" name="Oval 85"/>
              <p:cNvSpPr>
                <a:spLocks noChangeArrowheads="1"/>
              </p:cNvSpPr>
              <p:nvPr/>
            </p:nvSpPr>
            <p:spPr bwMode="auto">
              <a:xfrm>
                <a:off x="2264" y="2992"/>
                <a:ext cx="128" cy="128"/>
              </a:xfrm>
              <a:prstGeom prst="ellipse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  <p:sp>
            <p:nvSpPr>
              <p:cNvPr id="36903" name="Rectangle 86"/>
              <p:cNvSpPr>
                <a:spLocks noChangeArrowheads="1"/>
              </p:cNvSpPr>
              <p:nvPr/>
            </p:nvSpPr>
            <p:spPr bwMode="auto">
              <a:xfrm>
                <a:off x="2371" y="3022"/>
                <a:ext cx="1282" cy="63"/>
              </a:xfrm>
              <a:prstGeom prst="rect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</p:grpSp>
        <p:sp>
          <p:nvSpPr>
            <p:cNvPr id="36901" name="Oval 87"/>
            <p:cNvSpPr>
              <a:spLocks noChangeAspect="1" noChangeArrowheads="1"/>
            </p:cNvSpPr>
            <p:nvPr/>
          </p:nvSpPr>
          <p:spPr bwMode="auto">
            <a:xfrm>
              <a:off x="3859" y="2022"/>
              <a:ext cx="23" cy="23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rou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grpSp>
        <p:nvGrpSpPr>
          <p:cNvPr id="16" name="Group 88"/>
          <p:cNvGrpSpPr/>
          <p:nvPr/>
        </p:nvGrpSpPr>
        <p:grpSpPr bwMode="auto">
          <a:xfrm rot="-809166">
            <a:off x="4937125" y="3008313"/>
            <a:ext cx="2205038" cy="850900"/>
            <a:chOff x="2701" y="2022"/>
            <a:chExt cx="1389" cy="536"/>
          </a:xfrm>
        </p:grpSpPr>
        <p:grpSp>
          <p:nvGrpSpPr>
            <p:cNvPr id="36896" name="Group 89"/>
            <p:cNvGrpSpPr/>
            <p:nvPr/>
          </p:nvGrpSpPr>
          <p:grpSpPr bwMode="auto">
            <a:xfrm rot="-2659851">
              <a:off x="2701" y="2430"/>
              <a:ext cx="1389" cy="128"/>
              <a:chOff x="2264" y="2992"/>
              <a:chExt cx="1389" cy="128"/>
            </a:xfrm>
          </p:grpSpPr>
          <p:sp>
            <p:nvSpPr>
              <p:cNvPr id="36898" name="Oval 90"/>
              <p:cNvSpPr>
                <a:spLocks noChangeArrowheads="1"/>
              </p:cNvSpPr>
              <p:nvPr/>
            </p:nvSpPr>
            <p:spPr bwMode="auto">
              <a:xfrm>
                <a:off x="2264" y="2992"/>
                <a:ext cx="128" cy="128"/>
              </a:xfrm>
              <a:prstGeom prst="ellipse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  <p:sp>
            <p:nvSpPr>
              <p:cNvPr id="36899" name="Rectangle 91"/>
              <p:cNvSpPr>
                <a:spLocks noChangeArrowheads="1"/>
              </p:cNvSpPr>
              <p:nvPr/>
            </p:nvSpPr>
            <p:spPr bwMode="auto">
              <a:xfrm>
                <a:off x="2371" y="3022"/>
                <a:ext cx="1282" cy="63"/>
              </a:xfrm>
              <a:prstGeom prst="rect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</p:grpSp>
        <p:sp>
          <p:nvSpPr>
            <p:cNvPr id="36897" name="Oval 92"/>
            <p:cNvSpPr>
              <a:spLocks noChangeAspect="1" noChangeArrowheads="1"/>
            </p:cNvSpPr>
            <p:nvPr/>
          </p:nvSpPr>
          <p:spPr bwMode="auto">
            <a:xfrm>
              <a:off x="3859" y="2022"/>
              <a:ext cx="23" cy="23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rou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grpSp>
        <p:nvGrpSpPr>
          <p:cNvPr id="18" name="Group 93"/>
          <p:cNvGrpSpPr/>
          <p:nvPr/>
        </p:nvGrpSpPr>
        <p:grpSpPr bwMode="auto">
          <a:xfrm rot="-809166">
            <a:off x="4937125" y="3008313"/>
            <a:ext cx="2205038" cy="850900"/>
            <a:chOff x="2701" y="2022"/>
            <a:chExt cx="1389" cy="536"/>
          </a:xfrm>
        </p:grpSpPr>
        <p:grpSp>
          <p:nvGrpSpPr>
            <p:cNvPr id="36892" name="Group 94"/>
            <p:cNvGrpSpPr/>
            <p:nvPr/>
          </p:nvGrpSpPr>
          <p:grpSpPr bwMode="auto">
            <a:xfrm rot="-2659851">
              <a:off x="2701" y="2430"/>
              <a:ext cx="1389" cy="128"/>
              <a:chOff x="2264" y="2992"/>
              <a:chExt cx="1389" cy="128"/>
            </a:xfrm>
          </p:grpSpPr>
          <p:sp>
            <p:nvSpPr>
              <p:cNvPr id="36894" name="Oval 95"/>
              <p:cNvSpPr>
                <a:spLocks noChangeArrowheads="1"/>
              </p:cNvSpPr>
              <p:nvPr/>
            </p:nvSpPr>
            <p:spPr bwMode="auto">
              <a:xfrm>
                <a:off x="2264" y="2992"/>
                <a:ext cx="128" cy="128"/>
              </a:xfrm>
              <a:prstGeom prst="ellipse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round/>
              </a:ln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  <p:sp>
            <p:nvSpPr>
              <p:cNvPr id="36895" name="Rectangle 96"/>
              <p:cNvSpPr>
                <a:spLocks noChangeArrowheads="1"/>
              </p:cNvSpPr>
              <p:nvPr/>
            </p:nvSpPr>
            <p:spPr bwMode="auto">
              <a:xfrm>
                <a:off x="2371" y="3022"/>
                <a:ext cx="1282" cy="63"/>
              </a:xfrm>
              <a:prstGeom prst="rect">
                <a:avLst/>
              </a:prstGeom>
              <a:solidFill>
                <a:srgbClr val="00FFFF"/>
              </a:solidFill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</p:grpSp>
        <p:sp>
          <p:nvSpPr>
            <p:cNvPr id="36893" name="Oval 97"/>
            <p:cNvSpPr>
              <a:spLocks noChangeAspect="1" noChangeArrowheads="1"/>
            </p:cNvSpPr>
            <p:nvPr/>
          </p:nvSpPr>
          <p:spPr bwMode="auto">
            <a:xfrm>
              <a:off x="3859" y="2022"/>
              <a:ext cx="23" cy="23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rou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sp>
        <p:nvSpPr>
          <p:cNvPr id="63" name="Oval 32"/>
          <p:cNvSpPr>
            <a:spLocks noChangeArrowheads="1"/>
          </p:cNvSpPr>
          <p:nvPr/>
        </p:nvSpPr>
        <p:spPr bwMode="auto">
          <a:xfrm>
            <a:off x="3856038" y="2765425"/>
            <a:ext cx="1128712" cy="1104900"/>
          </a:xfrm>
          <a:prstGeom prst="ellipse">
            <a:avLst/>
          </a:prstGeom>
          <a:solidFill>
            <a:srgbClr val="00FFFF"/>
          </a:solidFill>
          <a:ln w="38100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转动轴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5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5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5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64" grpId="0" animBg="1"/>
      <p:bldP spid="95261" grpId="0" animBg="1" autoUpdateAnimBg="0"/>
      <p:bldP spid="95262" grpId="0" animBg="1" autoUpdateAnimBg="0"/>
      <p:bldP spid="95263" grpId="0" animBg="1" autoUpdateAnimBg="0"/>
      <p:bldP spid="95244" grpId="0" animBg="1" autoUpdateAnimBg="0"/>
      <p:bldP spid="6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7171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zh-CN" altLang="en-US">
                <a:ea typeface="SimSun" panose="02010600030101010101" pitchFamily="2" charset="-122"/>
              </a:rPr>
              <a:t>存储技术及其趋势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>
              <a:lnSpc>
                <a:spcPct val="80000"/>
              </a:lnSpc>
            </a:pPr>
            <a:r>
              <a:rPr lang="zh-CN" altLang="en-US">
                <a:solidFill>
                  <a:srgbClr val="B3B3B3"/>
                </a:solidFill>
                <a:ea typeface="SimSun" panose="02010600030101010101" pitchFamily="2" charset="-122"/>
              </a:rPr>
              <a:t>局部性</a:t>
            </a:r>
            <a:endParaRPr lang="zh-CN" altLang="en-US">
              <a:solidFill>
                <a:srgbClr val="B3B3B3"/>
              </a:solidFill>
              <a:ea typeface="SimSun" panose="02010600030101010101" pitchFamily="2" charset="-122"/>
            </a:endParaRPr>
          </a:p>
          <a:p>
            <a:pPr eaLnBrk="1" hangingPunct="1">
              <a:lnSpc>
                <a:spcPct val="80000"/>
              </a:lnSpc>
            </a:pPr>
            <a:r>
              <a:rPr lang="zh-CN" altLang="en-US">
                <a:solidFill>
                  <a:srgbClr val="B3B3B3"/>
                </a:solidFill>
                <a:ea typeface="SimSun" panose="02010600030101010101" pitchFamily="2" charset="-122"/>
              </a:rPr>
              <a:t>存储器层次结构中的高速缓存</a:t>
            </a:r>
            <a:endParaRPr lang="zh-CN" altLang="en-US">
              <a:solidFill>
                <a:srgbClr val="B3B3B3"/>
              </a:solidFill>
              <a:ea typeface="SimSun" panose="02010600030101010101" pitchFamily="2" charset="-122"/>
            </a:endParaRPr>
          </a:p>
        </p:txBody>
      </p:sp>
      <p:sp>
        <p:nvSpPr>
          <p:cNvPr id="7172" name="TextBox 3"/>
          <p:cNvSpPr txBox="1">
            <a:spLocks noChangeArrowheads="1"/>
          </p:cNvSpPr>
          <p:nvPr/>
        </p:nvSpPr>
        <p:spPr bwMode="auto">
          <a:xfrm>
            <a:off x="2851150" y="5657850"/>
            <a:ext cx="1857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30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磁盘操作（多盘片视图）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38915" name="Line 4"/>
          <p:cNvSpPr>
            <a:spLocks noChangeShapeType="1"/>
          </p:cNvSpPr>
          <p:nvPr/>
        </p:nvSpPr>
        <p:spPr bwMode="auto">
          <a:xfrm flipH="1">
            <a:off x="5218113" y="2720975"/>
            <a:ext cx="457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8916" name="Oval 5"/>
          <p:cNvSpPr>
            <a:spLocks noChangeArrowheads="1"/>
          </p:cNvSpPr>
          <p:nvPr/>
        </p:nvSpPr>
        <p:spPr bwMode="auto">
          <a:xfrm>
            <a:off x="5078413" y="2682875"/>
            <a:ext cx="304800" cy="76200"/>
          </a:xfrm>
          <a:prstGeom prst="ellipse">
            <a:avLst/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17" name="Line 6"/>
          <p:cNvSpPr>
            <a:spLocks noChangeShapeType="1"/>
          </p:cNvSpPr>
          <p:nvPr/>
        </p:nvSpPr>
        <p:spPr bwMode="auto">
          <a:xfrm flipH="1">
            <a:off x="5221288" y="3279775"/>
            <a:ext cx="457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8918" name="Oval 7"/>
          <p:cNvSpPr>
            <a:spLocks noChangeArrowheads="1"/>
          </p:cNvSpPr>
          <p:nvPr/>
        </p:nvSpPr>
        <p:spPr bwMode="auto">
          <a:xfrm>
            <a:off x="5081588" y="3241675"/>
            <a:ext cx="304800" cy="76200"/>
          </a:xfrm>
          <a:prstGeom prst="ellipse">
            <a:avLst/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19" name="Line 8"/>
          <p:cNvSpPr>
            <a:spLocks noChangeShapeType="1"/>
          </p:cNvSpPr>
          <p:nvPr/>
        </p:nvSpPr>
        <p:spPr bwMode="auto">
          <a:xfrm flipH="1">
            <a:off x="5218113" y="3889375"/>
            <a:ext cx="457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8920" name="Oval 9"/>
          <p:cNvSpPr>
            <a:spLocks noChangeArrowheads="1"/>
          </p:cNvSpPr>
          <p:nvPr/>
        </p:nvSpPr>
        <p:spPr bwMode="auto">
          <a:xfrm>
            <a:off x="5078413" y="3851275"/>
            <a:ext cx="304800" cy="76200"/>
          </a:xfrm>
          <a:prstGeom prst="ellipse">
            <a:avLst/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21" name="AutoShape 10"/>
          <p:cNvSpPr>
            <a:spLocks noChangeArrowheads="1"/>
          </p:cNvSpPr>
          <p:nvPr/>
        </p:nvSpPr>
        <p:spPr bwMode="auto">
          <a:xfrm>
            <a:off x="4103688" y="3736975"/>
            <a:ext cx="381000" cy="635000"/>
          </a:xfrm>
          <a:prstGeom prst="can">
            <a:avLst>
              <a:gd name="adj" fmla="val 14244"/>
            </a:avLst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22" name="Oval 11"/>
          <p:cNvSpPr>
            <a:spLocks noChangeArrowheads="1"/>
          </p:cNvSpPr>
          <p:nvPr/>
        </p:nvSpPr>
        <p:spPr bwMode="auto">
          <a:xfrm>
            <a:off x="3074988" y="3546475"/>
            <a:ext cx="2387600" cy="4318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23" name="Line 12"/>
          <p:cNvSpPr>
            <a:spLocks noChangeShapeType="1"/>
          </p:cNvSpPr>
          <p:nvPr/>
        </p:nvSpPr>
        <p:spPr bwMode="auto">
          <a:xfrm>
            <a:off x="5675313" y="2479675"/>
            <a:ext cx="3175" cy="14097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38924" name="Line 13"/>
          <p:cNvSpPr>
            <a:spLocks noChangeShapeType="1"/>
          </p:cNvSpPr>
          <p:nvPr/>
        </p:nvSpPr>
        <p:spPr bwMode="auto">
          <a:xfrm flipH="1">
            <a:off x="5218113" y="3660775"/>
            <a:ext cx="457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8925" name="Oval 14"/>
          <p:cNvSpPr>
            <a:spLocks noChangeArrowheads="1"/>
          </p:cNvSpPr>
          <p:nvPr/>
        </p:nvSpPr>
        <p:spPr bwMode="auto">
          <a:xfrm>
            <a:off x="5078413" y="3622675"/>
            <a:ext cx="304800" cy="76200"/>
          </a:xfrm>
          <a:prstGeom prst="ellipse">
            <a:avLst/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26" name="Line 15"/>
          <p:cNvSpPr>
            <a:spLocks noChangeShapeType="1"/>
          </p:cNvSpPr>
          <p:nvPr/>
        </p:nvSpPr>
        <p:spPr bwMode="auto">
          <a:xfrm>
            <a:off x="5678488" y="3165475"/>
            <a:ext cx="63976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38927" name="AutoShape 16"/>
          <p:cNvSpPr>
            <a:spLocks noChangeArrowheads="1"/>
          </p:cNvSpPr>
          <p:nvPr/>
        </p:nvSpPr>
        <p:spPr bwMode="auto">
          <a:xfrm>
            <a:off x="4103688" y="3165475"/>
            <a:ext cx="381000" cy="635000"/>
          </a:xfrm>
          <a:prstGeom prst="can">
            <a:avLst>
              <a:gd name="adj" fmla="val 14244"/>
            </a:avLst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28" name="Oval 17"/>
          <p:cNvSpPr>
            <a:spLocks noChangeArrowheads="1"/>
          </p:cNvSpPr>
          <p:nvPr/>
        </p:nvSpPr>
        <p:spPr bwMode="auto">
          <a:xfrm>
            <a:off x="3100388" y="2936875"/>
            <a:ext cx="2387600" cy="4318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29" name="AutoShape 18"/>
          <p:cNvSpPr>
            <a:spLocks noChangeArrowheads="1"/>
          </p:cNvSpPr>
          <p:nvPr/>
        </p:nvSpPr>
        <p:spPr bwMode="auto">
          <a:xfrm>
            <a:off x="4103688" y="2593975"/>
            <a:ext cx="381000" cy="635000"/>
          </a:xfrm>
          <a:prstGeom prst="can">
            <a:avLst>
              <a:gd name="adj" fmla="val 14244"/>
            </a:avLst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30" name="Oval 19"/>
          <p:cNvSpPr>
            <a:spLocks noChangeArrowheads="1"/>
          </p:cNvSpPr>
          <p:nvPr/>
        </p:nvSpPr>
        <p:spPr bwMode="auto">
          <a:xfrm>
            <a:off x="3062288" y="2390775"/>
            <a:ext cx="2387600" cy="4318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31" name="AutoShape 20"/>
          <p:cNvSpPr>
            <a:spLocks noChangeArrowheads="1"/>
          </p:cNvSpPr>
          <p:nvPr/>
        </p:nvSpPr>
        <p:spPr bwMode="auto">
          <a:xfrm>
            <a:off x="4103688" y="1997075"/>
            <a:ext cx="381000" cy="635000"/>
          </a:xfrm>
          <a:prstGeom prst="can">
            <a:avLst>
              <a:gd name="adj" fmla="val 14244"/>
            </a:avLst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32" name="Line 21"/>
          <p:cNvSpPr>
            <a:spLocks noChangeShapeType="1"/>
          </p:cNvSpPr>
          <p:nvPr/>
        </p:nvSpPr>
        <p:spPr bwMode="auto">
          <a:xfrm flipH="1">
            <a:off x="5218113" y="2479675"/>
            <a:ext cx="457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8933" name="Oval 22"/>
          <p:cNvSpPr>
            <a:spLocks noChangeArrowheads="1"/>
          </p:cNvSpPr>
          <p:nvPr/>
        </p:nvSpPr>
        <p:spPr bwMode="auto">
          <a:xfrm>
            <a:off x="5065713" y="2441575"/>
            <a:ext cx="304800" cy="76200"/>
          </a:xfrm>
          <a:prstGeom prst="ellipse">
            <a:avLst/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34" name="Line 23"/>
          <p:cNvSpPr>
            <a:spLocks noChangeShapeType="1"/>
          </p:cNvSpPr>
          <p:nvPr/>
        </p:nvSpPr>
        <p:spPr bwMode="auto">
          <a:xfrm flipH="1">
            <a:off x="5218113" y="3038475"/>
            <a:ext cx="457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8935" name="Oval 24"/>
          <p:cNvSpPr>
            <a:spLocks noChangeArrowheads="1"/>
          </p:cNvSpPr>
          <p:nvPr/>
        </p:nvSpPr>
        <p:spPr bwMode="auto">
          <a:xfrm>
            <a:off x="5078413" y="3000375"/>
            <a:ext cx="304800" cy="76200"/>
          </a:xfrm>
          <a:prstGeom prst="ellipse">
            <a:avLst/>
          </a:prstGeom>
          <a:solidFill>
            <a:srgbClr val="00FFFF"/>
          </a:solidFill>
          <a:ln w="12700">
            <a:solidFill>
              <a:schemeClr val="tx1"/>
            </a:solidFill>
            <a:round/>
          </a:ln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38936" name="Text Box 25"/>
          <p:cNvSpPr txBox="1">
            <a:spLocks noChangeArrowheads="1"/>
          </p:cNvSpPr>
          <p:nvPr/>
        </p:nvSpPr>
        <p:spPr bwMode="auto">
          <a:xfrm>
            <a:off x="5772150" y="2828925"/>
            <a:ext cx="7921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传动臂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38937" name="Text Box 26"/>
          <p:cNvSpPr txBox="1">
            <a:spLocks noChangeArrowheads="1"/>
          </p:cNvSpPr>
          <p:nvPr/>
        </p:nvSpPr>
        <p:spPr bwMode="auto">
          <a:xfrm>
            <a:off x="4581525" y="1327150"/>
            <a:ext cx="22002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多个读写磁头从一个柱面移动到另一个柱面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38938" name="Line 27"/>
          <p:cNvSpPr>
            <a:spLocks noChangeShapeType="1"/>
          </p:cNvSpPr>
          <p:nvPr/>
        </p:nvSpPr>
        <p:spPr bwMode="auto">
          <a:xfrm flipH="1">
            <a:off x="5360988" y="2165350"/>
            <a:ext cx="317500" cy="22542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38939" name="Text Box 28"/>
          <p:cNvSpPr txBox="1">
            <a:spLocks noChangeArrowheads="1"/>
          </p:cNvSpPr>
          <p:nvPr/>
        </p:nvSpPr>
        <p:spPr bwMode="auto">
          <a:xfrm>
            <a:off x="4462463" y="4035425"/>
            <a:ext cx="7937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旋转轴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38940" name="Line 29"/>
          <p:cNvSpPr>
            <a:spLocks noChangeShapeType="1"/>
          </p:cNvSpPr>
          <p:nvPr/>
        </p:nvSpPr>
        <p:spPr bwMode="auto">
          <a:xfrm flipH="1">
            <a:off x="5284788" y="2165350"/>
            <a:ext cx="390525" cy="8445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Oval 2"/>
          <p:cNvSpPr>
            <a:spLocks noChangeAspect="1" noChangeArrowheads="1"/>
          </p:cNvSpPr>
          <p:nvPr/>
        </p:nvSpPr>
        <p:spPr bwMode="auto">
          <a:xfrm>
            <a:off x="738188" y="2090738"/>
            <a:ext cx="1716087" cy="17145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</a:ln>
          <a:effectLst>
            <a:outerShdw blurRad="63500" dist="107763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altLang="zh-CN">
              <a:latin typeface="Arial Narrow" panose="020B0606020202030204" pitchFamily="34" charset="0"/>
            </a:endParaRPr>
          </a:p>
        </p:txBody>
      </p:sp>
      <p:grpSp>
        <p:nvGrpSpPr>
          <p:cNvPr id="2" name="Group 3"/>
          <p:cNvGrpSpPr/>
          <p:nvPr/>
        </p:nvGrpSpPr>
        <p:grpSpPr bwMode="auto">
          <a:xfrm>
            <a:off x="735013" y="2090738"/>
            <a:ext cx="7799387" cy="1722437"/>
            <a:chOff x="463" y="1317"/>
            <a:chExt cx="4913" cy="1085"/>
          </a:xfrm>
        </p:grpSpPr>
        <p:grpSp>
          <p:nvGrpSpPr>
            <p:cNvPr id="40972" name="Group 4"/>
            <p:cNvGrpSpPr/>
            <p:nvPr/>
          </p:nvGrpSpPr>
          <p:grpSpPr bwMode="auto">
            <a:xfrm>
              <a:off x="463" y="1317"/>
              <a:ext cx="1088" cy="1085"/>
              <a:chOff x="463" y="1317"/>
              <a:chExt cx="1088" cy="1085"/>
            </a:xfrm>
          </p:grpSpPr>
          <p:sp>
            <p:nvSpPr>
              <p:cNvPr id="40974" name="Line 5"/>
              <p:cNvSpPr>
                <a:spLocks noChangeAspect="1" noChangeShapeType="1"/>
              </p:cNvSpPr>
              <p:nvPr/>
            </p:nvSpPr>
            <p:spPr bwMode="auto">
              <a:xfrm>
                <a:off x="1006" y="1317"/>
                <a:ext cx="0" cy="108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975" name="Line 6"/>
              <p:cNvSpPr>
                <a:spLocks noChangeAspect="1" noChangeShapeType="1"/>
              </p:cNvSpPr>
              <p:nvPr/>
            </p:nvSpPr>
            <p:spPr bwMode="auto">
              <a:xfrm rot="1800000">
                <a:off x="1008" y="1319"/>
                <a:ext cx="0" cy="108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976" name="Line 7"/>
              <p:cNvSpPr>
                <a:spLocks noChangeAspect="1" noChangeShapeType="1"/>
              </p:cNvSpPr>
              <p:nvPr/>
            </p:nvSpPr>
            <p:spPr bwMode="auto">
              <a:xfrm rot="3600000">
                <a:off x="1004" y="1321"/>
                <a:ext cx="0" cy="108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977" name="Line 8"/>
              <p:cNvSpPr>
                <a:spLocks noChangeAspect="1" noChangeShapeType="1"/>
              </p:cNvSpPr>
              <p:nvPr/>
            </p:nvSpPr>
            <p:spPr bwMode="auto">
              <a:xfrm rot="5400000">
                <a:off x="1004" y="1307"/>
                <a:ext cx="0" cy="108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978" name="Line 9"/>
              <p:cNvSpPr>
                <a:spLocks noChangeAspect="1" noChangeShapeType="1"/>
              </p:cNvSpPr>
              <p:nvPr/>
            </p:nvSpPr>
            <p:spPr bwMode="auto">
              <a:xfrm rot="7200000">
                <a:off x="1011" y="1300"/>
                <a:ext cx="0" cy="108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979" name="Line 10"/>
              <p:cNvSpPr>
                <a:spLocks noChangeAspect="1" noChangeShapeType="1"/>
              </p:cNvSpPr>
              <p:nvPr/>
            </p:nvSpPr>
            <p:spPr bwMode="auto">
              <a:xfrm rot="9000000">
                <a:off x="1017" y="1322"/>
                <a:ext cx="0" cy="108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0973" name="Rectangle 11"/>
            <p:cNvSpPr>
              <a:spLocks noChangeArrowheads="1"/>
            </p:cNvSpPr>
            <p:nvPr/>
          </p:nvSpPr>
          <p:spPr bwMode="auto">
            <a:xfrm>
              <a:off x="1776" y="1488"/>
              <a:ext cx="3600" cy="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 anchor="b"/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2"/>
                  </a:solidFill>
                  <a:latin typeface="Arial" panose="020B0604020202090204" pitchFamily="34" charset="0"/>
                </a:rPr>
                <a:t>磁道分成若干扇区</a:t>
              </a:r>
              <a:endParaRPr lang="zh-CN" altLang="en-US" sz="2800">
                <a:solidFill>
                  <a:schemeClr val="tx2"/>
                </a:solidFill>
                <a:latin typeface="Arial" panose="020B0604020202090204" pitchFamily="34" charset="0"/>
              </a:endParaRPr>
            </a:p>
          </p:txBody>
        </p:sp>
      </p:grpSp>
      <p:sp>
        <p:nvSpPr>
          <p:cNvPr id="40964" name="Rectangle 12"/>
          <p:cNvSpPr>
            <a:spLocks noGrp="1" noChangeArrowheads="1"/>
          </p:cNvSpPr>
          <p:nvPr>
            <p:ph type="title"/>
          </p:nvPr>
        </p:nvSpPr>
        <p:spPr>
          <a:xfrm>
            <a:off x="357188" y="381000"/>
            <a:ext cx="8482012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磁盘结构</a:t>
            </a:r>
            <a:r>
              <a:rPr lang="en-US" altLang="zh-CN">
                <a:ea typeface="SimSun" panose="02010600030101010101" pitchFamily="2" charset="-122"/>
              </a:rPr>
              <a:t>——</a:t>
            </a:r>
            <a:r>
              <a:rPr lang="zh-CN" altLang="en-US">
                <a:ea typeface="SimSun" panose="02010600030101010101" pitchFamily="2" charset="-122"/>
              </a:rPr>
              <a:t>单盘片俯视图</a:t>
            </a:r>
            <a:endParaRPr lang="zh-CN" altLang="en-US">
              <a:ea typeface="SimSun" panose="02010600030101010101" pitchFamily="2" charset="-122"/>
            </a:endParaRPr>
          </a:p>
        </p:txBody>
      </p:sp>
      <p:grpSp>
        <p:nvGrpSpPr>
          <p:cNvPr id="4" name="Group 13"/>
          <p:cNvGrpSpPr/>
          <p:nvPr/>
        </p:nvGrpSpPr>
        <p:grpSpPr bwMode="auto">
          <a:xfrm>
            <a:off x="928688" y="1524000"/>
            <a:ext cx="7300912" cy="2117725"/>
            <a:chOff x="585" y="960"/>
            <a:chExt cx="4599" cy="1334"/>
          </a:xfrm>
        </p:grpSpPr>
        <p:grpSp>
          <p:nvGrpSpPr>
            <p:cNvPr id="40966" name="Group 14"/>
            <p:cNvGrpSpPr/>
            <p:nvPr/>
          </p:nvGrpSpPr>
          <p:grpSpPr bwMode="auto">
            <a:xfrm>
              <a:off x="585" y="1430"/>
              <a:ext cx="865" cy="864"/>
              <a:chOff x="585" y="1430"/>
              <a:chExt cx="865" cy="864"/>
            </a:xfrm>
          </p:grpSpPr>
          <p:sp>
            <p:nvSpPr>
              <p:cNvPr id="40968" name="Oval 15"/>
              <p:cNvSpPr>
                <a:spLocks noChangeAspect="1" noChangeArrowheads="1"/>
              </p:cNvSpPr>
              <p:nvPr/>
            </p:nvSpPr>
            <p:spPr bwMode="auto">
              <a:xfrm>
                <a:off x="900" y="1765"/>
                <a:ext cx="216" cy="216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  <p:sp>
            <p:nvSpPr>
              <p:cNvPr id="40969" name="Oval 16"/>
              <p:cNvSpPr>
                <a:spLocks noChangeAspect="1" noChangeArrowheads="1"/>
              </p:cNvSpPr>
              <p:nvPr/>
            </p:nvSpPr>
            <p:spPr bwMode="auto">
              <a:xfrm>
                <a:off x="585" y="1430"/>
                <a:ext cx="865" cy="864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  <p:sp>
            <p:nvSpPr>
              <p:cNvPr id="40970" name="Oval 17"/>
              <p:cNvSpPr>
                <a:spLocks noChangeAspect="1" noChangeArrowheads="1"/>
              </p:cNvSpPr>
              <p:nvPr/>
            </p:nvSpPr>
            <p:spPr bwMode="auto">
              <a:xfrm>
                <a:off x="693" y="1538"/>
                <a:ext cx="649" cy="64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  <p:sp>
            <p:nvSpPr>
              <p:cNvPr id="40971" name="Oval 18"/>
              <p:cNvSpPr>
                <a:spLocks noChangeAspect="1" noChangeArrowheads="1"/>
              </p:cNvSpPr>
              <p:nvPr/>
            </p:nvSpPr>
            <p:spPr bwMode="auto">
              <a:xfrm>
                <a:off x="792" y="1657"/>
                <a:ext cx="432" cy="432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990000"/>
                  </a:buClr>
                  <a:buSzPct val="60000"/>
                  <a:buFont typeface="Wingdings 2" panose="05020102010507070707" pitchFamily="2" charset="2"/>
                  <a:buChar char="¢"/>
                  <a:defRPr sz="2400" b="1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00"/>
                  </a:buClr>
                  <a:buSzPct val="11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spcBef>
                    <a:spcPct val="20000"/>
                  </a:spcBef>
                  <a:buSzPct val="80000"/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zh-CN">
                  <a:latin typeface="Arial Narrow" panose="020B0606020202030204" pitchFamily="34" charset="0"/>
                </a:endParaRPr>
              </a:p>
            </p:txBody>
          </p:sp>
        </p:grpSp>
        <p:sp>
          <p:nvSpPr>
            <p:cNvPr id="40967" name="Rectangle 19"/>
            <p:cNvSpPr>
              <a:spLocks noChangeArrowheads="1"/>
            </p:cNvSpPr>
            <p:nvPr/>
          </p:nvSpPr>
          <p:spPr bwMode="auto">
            <a:xfrm>
              <a:off x="1776" y="960"/>
              <a:ext cx="3408" cy="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 anchor="b"/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2"/>
                  </a:solidFill>
                  <a:latin typeface="Arial" panose="020B0604020202090204" pitchFamily="34" charset="0"/>
                </a:rPr>
                <a:t>盘面由多条磁道组成</a:t>
              </a:r>
              <a:endParaRPr lang="zh-CN" altLang="en-US" sz="2800">
                <a:solidFill>
                  <a:schemeClr val="tx2"/>
                </a:solidFill>
                <a:latin typeface="Arial" panose="020B060402020209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809307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磁盘访问</a:t>
            </a:r>
            <a:r>
              <a:rPr lang="en-US" altLang="zh-CN">
                <a:ea typeface="SimSun" panose="02010600030101010101" pitchFamily="2" charset="-122"/>
              </a:rPr>
              <a:t>——</a:t>
            </a:r>
            <a:r>
              <a:rPr lang="zh-CN" altLang="en-US">
                <a:ea typeface="SimSun" panose="02010600030101010101" pitchFamily="2" charset="-122"/>
              </a:rPr>
              <a:t>服务时间的组成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43011" name="Text Box 3"/>
          <p:cNvSpPr txBox="1">
            <a:spLocks noChangeArrowheads="1"/>
          </p:cNvSpPr>
          <p:nvPr/>
        </p:nvSpPr>
        <p:spPr bwMode="auto">
          <a:xfrm>
            <a:off x="533400" y="3946525"/>
            <a:ext cx="2133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latin typeface="Arial Narrow" panose="020B0606020202030204" pitchFamily="34" charset="0"/>
              </a:rPr>
              <a:t>读完蓝色扇区后</a:t>
            </a:r>
            <a:endParaRPr lang="zh-CN" altLang="en-US" sz="2000">
              <a:latin typeface="Arial Narrow" panose="020B0606020202030204" pitchFamily="34" charset="0"/>
            </a:endParaRPr>
          </a:p>
        </p:txBody>
      </p:sp>
      <p:sp>
        <p:nvSpPr>
          <p:cNvPr id="43012" name="Text Box 4"/>
          <p:cNvSpPr txBox="1">
            <a:spLocks noChangeArrowheads="1"/>
          </p:cNvSpPr>
          <p:nvPr/>
        </p:nvSpPr>
        <p:spPr bwMode="auto">
          <a:xfrm>
            <a:off x="2743200" y="3946525"/>
            <a:ext cx="1828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latin typeface="Arial Narrow" panose="020B0606020202030204" pitchFamily="34" charset="0"/>
              </a:rPr>
              <a:t>寻找红色扇区</a:t>
            </a:r>
            <a:endParaRPr lang="zh-CN" altLang="en-US" sz="2000">
              <a:latin typeface="Arial Narrow" panose="020B0606020202030204" pitchFamily="34" charset="0"/>
            </a:endParaRPr>
          </a:p>
        </p:txBody>
      </p:sp>
      <p:sp>
        <p:nvSpPr>
          <p:cNvPr id="43013" name="Text Box 5"/>
          <p:cNvSpPr txBox="1">
            <a:spLocks noChangeArrowheads="1"/>
          </p:cNvSpPr>
          <p:nvPr/>
        </p:nvSpPr>
        <p:spPr bwMode="auto">
          <a:xfrm>
            <a:off x="4495800" y="3946525"/>
            <a:ext cx="2438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latin typeface="Arial Narrow" panose="020B0606020202030204" pitchFamily="34" charset="0"/>
              </a:rPr>
              <a:t>旋转延迟</a:t>
            </a:r>
            <a:endParaRPr lang="zh-CN" altLang="en-US" sz="2000">
              <a:latin typeface="Arial Narrow" panose="020B0606020202030204" pitchFamily="34" charset="0"/>
            </a:endParaRPr>
          </a:p>
        </p:txBody>
      </p:sp>
      <p:sp>
        <p:nvSpPr>
          <p:cNvPr id="43014" name="Text Box 6"/>
          <p:cNvSpPr txBox="1">
            <a:spLocks noChangeArrowheads="1"/>
          </p:cNvSpPr>
          <p:nvPr/>
        </p:nvSpPr>
        <p:spPr bwMode="auto">
          <a:xfrm>
            <a:off x="6696075" y="3946525"/>
            <a:ext cx="2133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latin typeface="Arial Narrow" panose="020B0606020202030204" pitchFamily="34" charset="0"/>
              </a:rPr>
              <a:t>读完红色扇区后</a:t>
            </a:r>
            <a:endParaRPr lang="zh-CN" altLang="en-US" sz="2000">
              <a:latin typeface="Arial Narrow" panose="020B0606020202030204" pitchFamily="34" charset="0"/>
            </a:endParaRPr>
          </a:p>
        </p:txBody>
      </p:sp>
      <p:grpSp>
        <p:nvGrpSpPr>
          <p:cNvPr id="43015" name="Group 7"/>
          <p:cNvGrpSpPr>
            <a:grpSpLocks noChangeAspect="1"/>
          </p:cNvGrpSpPr>
          <p:nvPr/>
        </p:nvGrpSpPr>
        <p:grpSpPr bwMode="auto">
          <a:xfrm>
            <a:off x="735013" y="1962150"/>
            <a:ext cx="1727200" cy="1855788"/>
            <a:chOff x="444" y="1113"/>
            <a:chExt cx="1163" cy="1251"/>
          </a:xfrm>
        </p:grpSpPr>
        <p:grpSp>
          <p:nvGrpSpPr>
            <p:cNvPr id="43077" name="Group 8"/>
            <p:cNvGrpSpPr>
              <a:grpSpLocks noChangeAspect="1"/>
            </p:cNvGrpSpPr>
            <p:nvPr/>
          </p:nvGrpSpPr>
          <p:grpSpPr bwMode="auto">
            <a:xfrm>
              <a:off x="444" y="1200"/>
              <a:ext cx="1163" cy="1164"/>
              <a:chOff x="444" y="1200"/>
              <a:chExt cx="1163" cy="1164"/>
            </a:xfrm>
          </p:grpSpPr>
          <p:grpSp>
            <p:nvGrpSpPr>
              <p:cNvPr id="43079" name="Group 9"/>
              <p:cNvGrpSpPr>
                <a:grpSpLocks noChangeAspect="1"/>
              </p:cNvGrpSpPr>
              <p:nvPr/>
            </p:nvGrpSpPr>
            <p:grpSpPr bwMode="auto">
              <a:xfrm>
                <a:off x="444" y="1200"/>
                <a:ext cx="1163" cy="1161"/>
                <a:chOff x="525" y="1152"/>
                <a:chExt cx="1449" cy="1446"/>
              </a:xfrm>
            </p:grpSpPr>
            <p:sp>
              <p:nvSpPr>
                <p:cNvPr id="133130" name="Oval 10"/>
                <p:cNvSpPr>
                  <a:spLocks noChangeAspect="1" noChangeArrowheads="1"/>
                </p:cNvSpPr>
                <p:nvPr/>
              </p:nvSpPr>
              <p:spPr bwMode="auto">
                <a:xfrm>
                  <a:off x="528" y="1152"/>
                  <a:ext cx="1440" cy="1439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  <a:effectLst>
                  <a:outerShdw blurRad="63500" dist="107763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83" name="Oval 11"/>
                <p:cNvSpPr>
                  <a:spLocks noChangeAspect="1" noChangeArrowheads="1"/>
                </p:cNvSpPr>
                <p:nvPr/>
              </p:nvSpPr>
              <p:spPr bwMode="auto">
                <a:xfrm>
                  <a:off x="687" y="1302"/>
                  <a:ext cx="1152" cy="1152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84" name="Oval 12"/>
                <p:cNvSpPr>
                  <a:spLocks noChangeAspect="1" noChangeArrowheads="1"/>
                </p:cNvSpPr>
                <p:nvPr/>
              </p:nvSpPr>
              <p:spPr bwMode="auto">
                <a:xfrm>
                  <a:off x="831" y="1446"/>
                  <a:ext cx="864" cy="864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85" name="Oval 13"/>
                <p:cNvSpPr>
                  <a:spLocks noChangeAspect="1" noChangeArrowheads="1"/>
                </p:cNvSpPr>
                <p:nvPr/>
              </p:nvSpPr>
              <p:spPr bwMode="auto">
                <a:xfrm>
                  <a:off x="963" y="1605"/>
                  <a:ext cx="576" cy="576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86" name="Line 14"/>
                <p:cNvSpPr>
                  <a:spLocks noChangeAspect="1" noChangeShapeType="1"/>
                </p:cNvSpPr>
                <p:nvPr/>
              </p:nvSpPr>
              <p:spPr bwMode="auto">
                <a:xfrm>
                  <a:off x="1248" y="1152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87" name="Line 15"/>
                <p:cNvSpPr>
                  <a:spLocks noChangeAspect="1" noChangeShapeType="1"/>
                </p:cNvSpPr>
                <p:nvPr/>
              </p:nvSpPr>
              <p:spPr bwMode="auto">
                <a:xfrm rot="1800000">
                  <a:off x="1251" y="1155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88" name="Line 16"/>
                <p:cNvSpPr>
                  <a:spLocks noChangeAspect="1" noChangeShapeType="1"/>
                </p:cNvSpPr>
                <p:nvPr/>
              </p:nvSpPr>
              <p:spPr bwMode="auto">
                <a:xfrm rot="3600000">
                  <a:off x="1245" y="1158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89" name="Line 17"/>
                <p:cNvSpPr>
                  <a:spLocks noChangeAspect="1" noChangeShapeType="1"/>
                </p:cNvSpPr>
                <p:nvPr/>
              </p:nvSpPr>
              <p:spPr bwMode="auto">
                <a:xfrm rot="5400000">
                  <a:off x="1245" y="1140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90" name="Line 18"/>
                <p:cNvSpPr>
                  <a:spLocks noChangeAspect="1" noChangeShapeType="1"/>
                </p:cNvSpPr>
                <p:nvPr/>
              </p:nvSpPr>
              <p:spPr bwMode="auto">
                <a:xfrm rot="7200000">
                  <a:off x="1254" y="1131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91" name="Line 19"/>
                <p:cNvSpPr>
                  <a:spLocks noChangeAspect="1" noChangeShapeType="1"/>
                </p:cNvSpPr>
                <p:nvPr/>
              </p:nvSpPr>
              <p:spPr bwMode="auto">
                <a:xfrm rot="9000000">
                  <a:off x="1263" y="1158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92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107" y="1749"/>
                  <a:ext cx="288" cy="288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</p:grpSp>
          <p:sp>
            <p:nvSpPr>
              <p:cNvPr id="43080" name="Freeform 21"/>
              <p:cNvSpPr>
                <a:spLocks noChangeAspect="1"/>
              </p:cNvSpPr>
              <p:nvPr/>
            </p:nvSpPr>
            <p:spPr bwMode="auto">
              <a:xfrm>
                <a:off x="864" y="1434"/>
                <a:ext cx="164" cy="155"/>
              </a:xfrm>
              <a:custGeom>
                <a:avLst/>
                <a:gdLst>
                  <a:gd name="T0" fmla="*/ 62 w 164"/>
                  <a:gd name="T1" fmla="*/ 155 h 155"/>
                  <a:gd name="T2" fmla="*/ 0 w 164"/>
                  <a:gd name="T3" fmla="*/ 48 h 155"/>
                  <a:gd name="T4" fmla="*/ 21 w 164"/>
                  <a:gd name="T5" fmla="*/ 38 h 155"/>
                  <a:gd name="T6" fmla="*/ 45 w 164"/>
                  <a:gd name="T7" fmla="*/ 26 h 155"/>
                  <a:gd name="T8" fmla="*/ 62 w 164"/>
                  <a:gd name="T9" fmla="*/ 21 h 155"/>
                  <a:gd name="T10" fmla="*/ 80 w 164"/>
                  <a:gd name="T11" fmla="*/ 14 h 155"/>
                  <a:gd name="T12" fmla="*/ 102 w 164"/>
                  <a:gd name="T13" fmla="*/ 9 h 155"/>
                  <a:gd name="T14" fmla="*/ 122 w 164"/>
                  <a:gd name="T15" fmla="*/ 5 h 155"/>
                  <a:gd name="T16" fmla="*/ 152 w 164"/>
                  <a:gd name="T17" fmla="*/ 2 h 155"/>
                  <a:gd name="T18" fmla="*/ 164 w 164"/>
                  <a:gd name="T19" fmla="*/ 0 h 155"/>
                  <a:gd name="T20" fmla="*/ 164 w 164"/>
                  <a:gd name="T21" fmla="*/ 129 h 155"/>
                  <a:gd name="T22" fmla="*/ 149 w 164"/>
                  <a:gd name="T23" fmla="*/ 131 h 155"/>
                  <a:gd name="T24" fmla="*/ 137 w 164"/>
                  <a:gd name="T25" fmla="*/ 131 h 155"/>
                  <a:gd name="T26" fmla="*/ 126 w 164"/>
                  <a:gd name="T27" fmla="*/ 132 h 155"/>
                  <a:gd name="T28" fmla="*/ 107 w 164"/>
                  <a:gd name="T29" fmla="*/ 138 h 155"/>
                  <a:gd name="T30" fmla="*/ 89 w 164"/>
                  <a:gd name="T31" fmla="*/ 143 h 155"/>
                  <a:gd name="T32" fmla="*/ 71 w 164"/>
                  <a:gd name="T33" fmla="*/ 150 h 155"/>
                  <a:gd name="T34" fmla="*/ 62 w 164"/>
                  <a:gd name="T35" fmla="*/ 155 h 155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64"/>
                  <a:gd name="T55" fmla="*/ 0 h 155"/>
                  <a:gd name="T56" fmla="*/ 164 w 164"/>
                  <a:gd name="T57" fmla="*/ 155 h 155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64" h="155">
                    <a:moveTo>
                      <a:pt x="62" y="155"/>
                    </a:moveTo>
                    <a:lnTo>
                      <a:pt x="0" y="48"/>
                    </a:lnTo>
                    <a:lnTo>
                      <a:pt x="21" y="38"/>
                    </a:lnTo>
                    <a:lnTo>
                      <a:pt x="45" y="26"/>
                    </a:lnTo>
                    <a:lnTo>
                      <a:pt x="62" y="21"/>
                    </a:lnTo>
                    <a:lnTo>
                      <a:pt x="80" y="14"/>
                    </a:lnTo>
                    <a:lnTo>
                      <a:pt x="102" y="9"/>
                    </a:lnTo>
                    <a:lnTo>
                      <a:pt x="122" y="5"/>
                    </a:lnTo>
                    <a:lnTo>
                      <a:pt x="152" y="2"/>
                    </a:lnTo>
                    <a:lnTo>
                      <a:pt x="164" y="0"/>
                    </a:lnTo>
                    <a:lnTo>
                      <a:pt x="164" y="129"/>
                    </a:lnTo>
                    <a:lnTo>
                      <a:pt x="149" y="131"/>
                    </a:lnTo>
                    <a:lnTo>
                      <a:pt x="137" y="131"/>
                    </a:lnTo>
                    <a:lnTo>
                      <a:pt x="126" y="132"/>
                    </a:lnTo>
                    <a:lnTo>
                      <a:pt x="107" y="138"/>
                    </a:lnTo>
                    <a:lnTo>
                      <a:pt x="89" y="143"/>
                    </a:lnTo>
                    <a:lnTo>
                      <a:pt x="71" y="150"/>
                    </a:lnTo>
                    <a:lnTo>
                      <a:pt x="62" y="155"/>
                    </a:lnTo>
                    <a:close/>
                  </a:path>
                </a:pathLst>
              </a:custGeom>
              <a:solidFill>
                <a:srgbClr val="0000FF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081" name="Freeform 22"/>
              <p:cNvSpPr>
                <a:spLocks noChangeAspect="1"/>
              </p:cNvSpPr>
              <p:nvPr/>
            </p:nvSpPr>
            <p:spPr bwMode="auto">
              <a:xfrm rot="-1800000">
                <a:off x="1005" y="2187"/>
                <a:ext cx="287" cy="177"/>
              </a:xfrm>
              <a:custGeom>
                <a:avLst/>
                <a:gdLst>
                  <a:gd name="T0" fmla="*/ 0 w 287"/>
                  <a:gd name="T1" fmla="*/ 102 h 177"/>
                  <a:gd name="T2" fmla="*/ 59 w 287"/>
                  <a:gd name="T3" fmla="*/ 0 h 177"/>
                  <a:gd name="T4" fmla="*/ 89 w 287"/>
                  <a:gd name="T5" fmla="*/ 17 h 177"/>
                  <a:gd name="T6" fmla="*/ 117 w 287"/>
                  <a:gd name="T7" fmla="*/ 30 h 177"/>
                  <a:gd name="T8" fmla="*/ 147 w 287"/>
                  <a:gd name="T9" fmla="*/ 42 h 177"/>
                  <a:gd name="T10" fmla="*/ 168 w 287"/>
                  <a:gd name="T11" fmla="*/ 48 h 177"/>
                  <a:gd name="T12" fmla="*/ 195 w 287"/>
                  <a:gd name="T13" fmla="*/ 56 h 177"/>
                  <a:gd name="T14" fmla="*/ 222 w 287"/>
                  <a:gd name="T15" fmla="*/ 60 h 177"/>
                  <a:gd name="T16" fmla="*/ 246 w 287"/>
                  <a:gd name="T17" fmla="*/ 65 h 177"/>
                  <a:gd name="T18" fmla="*/ 264 w 287"/>
                  <a:gd name="T19" fmla="*/ 66 h 177"/>
                  <a:gd name="T20" fmla="*/ 287 w 287"/>
                  <a:gd name="T21" fmla="*/ 66 h 177"/>
                  <a:gd name="T22" fmla="*/ 287 w 287"/>
                  <a:gd name="T23" fmla="*/ 177 h 177"/>
                  <a:gd name="T24" fmla="*/ 252 w 287"/>
                  <a:gd name="T25" fmla="*/ 177 h 177"/>
                  <a:gd name="T26" fmla="*/ 228 w 287"/>
                  <a:gd name="T27" fmla="*/ 176 h 177"/>
                  <a:gd name="T28" fmla="*/ 200 w 287"/>
                  <a:gd name="T29" fmla="*/ 173 h 177"/>
                  <a:gd name="T30" fmla="*/ 170 w 287"/>
                  <a:gd name="T31" fmla="*/ 167 h 177"/>
                  <a:gd name="T32" fmla="*/ 144 w 287"/>
                  <a:gd name="T33" fmla="*/ 161 h 177"/>
                  <a:gd name="T34" fmla="*/ 110 w 287"/>
                  <a:gd name="T35" fmla="*/ 152 h 177"/>
                  <a:gd name="T36" fmla="*/ 69 w 287"/>
                  <a:gd name="T37" fmla="*/ 138 h 177"/>
                  <a:gd name="T38" fmla="*/ 42 w 287"/>
                  <a:gd name="T39" fmla="*/ 126 h 177"/>
                  <a:gd name="T40" fmla="*/ 23 w 287"/>
                  <a:gd name="T41" fmla="*/ 116 h 177"/>
                  <a:gd name="T42" fmla="*/ 0 w 287"/>
                  <a:gd name="T43" fmla="*/ 102 h 177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87"/>
                  <a:gd name="T67" fmla="*/ 0 h 177"/>
                  <a:gd name="T68" fmla="*/ 287 w 287"/>
                  <a:gd name="T69" fmla="*/ 177 h 177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87" h="177">
                    <a:moveTo>
                      <a:pt x="0" y="102"/>
                    </a:moveTo>
                    <a:lnTo>
                      <a:pt x="59" y="0"/>
                    </a:lnTo>
                    <a:lnTo>
                      <a:pt x="89" y="17"/>
                    </a:lnTo>
                    <a:lnTo>
                      <a:pt x="117" y="30"/>
                    </a:lnTo>
                    <a:lnTo>
                      <a:pt x="147" y="42"/>
                    </a:lnTo>
                    <a:lnTo>
                      <a:pt x="168" y="48"/>
                    </a:lnTo>
                    <a:lnTo>
                      <a:pt x="195" y="56"/>
                    </a:lnTo>
                    <a:lnTo>
                      <a:pt x="222" y="60"/>
                    </a:lnTo>
                    <a:lnTo>
                      <a:pt x="246" y="65"/>
                    </a:lnTo>
                    <a:lnTo>
                      <a:pt x="264" y="66"/>
                    </a:lnTo>
                    <a:lnTo>
                      <a:pt x="287" y="66"/>
                    </a:lnTo>
                    <a:lnTo>
                      <a:pt x="287" y="177"/>
                    </a:lnTo>
                    <a:lnTo>
                      <a:pt x="252" y="177"/>
                    </a:lnTo>
                    <a:lnTo>
                      <a:pt x="228" y="176"/>
                    </a:lnTo>
                    <a:lnTo>
                      <a:pt x="200" y="173"/>
                    </a:lnTo>
                    <a:lnTo>
                      <a:pt x="170" y="167"/>
                    </a:lnTo>
                    <a:lnTo>
                      <a:pt x="144" y="161"/>
                    </a:lnTo>
                    <a:lnTo>
                      <a:pt x="110" y="152"/>
                    </a:lnTo>
                    <a:lnTo>
                      <a:pt x="69" y="138"/>
                    </a:lnTo>
                    <a:lnTo>
                      <a:pt x="42" y="126"/>
                    </a:lnTo>
                    <a:lnTo>
                      <a:pt x="23" y="116"/>
                    </a:lnTo>
                    <a:lnTo>
                      <a:pt x="0" y="102"/>
                    </a:ln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3078" name="AutoShape 23"/>
            <p:cNvSpPr>
              <a:spLocks noChangeAspect="1" noChangeArrowheads="1"/>
            </p:cNvSpPr>
            <p:nvPr/>
          </p:nvSpPr>
          <p:spPr bwMode="auto">
            <a:xfrm>
              <a:off x="933" y="1113"/>
              <a:ext cx="195" cy="375"/>
            </a:xfrm>
            <a:prstGeom prst="downArrow">
              <a:avLst>
                <a:gd name="adj1" fmla="val 50000"/>
                <a:gd name="adj2" fmla="val 48077"/>
              </a:avLst>
            </a:prstGeom>
            <a:solidFill>
              <a:srgbClr val="000000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grpSp>
        <p:nvGrpSpPr>
          <p:cNvPr id="43016" name="Group 24"/>
          <p:cNvGrpSpPr>
            <a:grpSpLocks noChangeAspect="1"/>
          </p:cNvGrpSpPr>
          <p:nvPr/>
        </p:nvGrpSpPr>
        <p:grpSpPr bwMode="auto">
          <a:xfrm>
            <a:off x="2784475" y="1600200"/>
            <a:ext cx="1727200" cy="2217738"/>
            <a:chOff x="1716" y="864"/>
            <a:chExt cx="1163" cy="1494"/>
          </a:xfrm>
        </p:grpSpPr>
        <p:grpSp>
          <p:nvGrpSpPr>
            <p:cNvPr id="43061" name="Group 25"/>
            <p:cNvGrpSpPr>
              <a:grpSpLocks noChangeAspect="1"/>
            </p:cNvGrpSpPr>
            <p:nvPr/>
          </p:nvGrpSpPr>
          <p:grpSpPr bwMode="auto">
            <a:xfrm>
              <a:off x="1716" y="1197"/>
              <a:ext cx="1163" cy="1161"/>
              <a:chOff x="1716" y="1197"/>
              <a:chExt cx="1163" cy="1161"/>
            </a:xfrm>
          </p:grpSpPr>
          <p:grpSp>
            <p:nvGrpSpPr>
              <p:cNvPr id="43063" name="Group 26"/>
              <p:cNvGrpSpPr>
                <a:grpSpLocks noChangeAspect="1"/>
              </p:cNvGrpSpPr>
              <p:nvPr/>
            </p:nvGrpSpPr>
            <p:grpSpPr bwMode="auto">
              <a:xfrm>
                <a:off x="1716" y="1197"/>
                <a:ext cx="1163" cy="1161"/>
                <a:chOff x="525" y="1152"/>
                <a:chExt cx="1449" cy="1446"/>
              </a:xfrm>
            </p:grpSpPr>
            <p:sp>
              <p:nvSpPr>
                <p:cNvPr id="133147" name="Oval 27"/>
                <p:cNvSpPr>
                  <a:spLocks noChangeAspect="1" noChangeArrowheads="1"/>
                </p:cNvSpPr>
                <p:nvPr/>
              </p:nvSpPr>
              <p:spPr bwMode="auto">
                <a:xfrm>
                  <a:off x="528" y="1149"/>
                  <a:ext cx="1440" cy="1443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  <a:effectLst>
                  <a:outerShdw blurRad="63500" dist="107763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67" name="Oval 28"/>
                <p:cNvSpPr>
                  <a:spLocks noChangeAspect="1" noChangeArrowheads="1"/>
                </p:cNvSpPr>
                <p:nvPr/>
              </p:nvSpPr>
              <p:spPr bwMode="auto">
                <a:xfrm>
                  <a:off x="687" y="1302"/>
                  <a:ext cx="1152" cy="1152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68" name="Oval 29"/>
                <p:cNvSpPr>
                  <a:spLocks noChangeAspect="1" noChangeArrowheads="1"/>
                </p:cNvSpPr>
                <p:nvPr/>
              </p:nvSpPr>
              <p:spPr bwMode="auto">
                <a:xfrm>
                  <a:off x="831" y="1446"/>
                  <a:ext cx="864" cy="864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69" name="Oval 30"/>
                <p:cNvSpPr>
                  <a:spLocks noChangeAspect="1" noChangeArrowheads="1"/>
                </p:cNvSpPr>
                <p:nvPr/>
              </p:nvSpPr>
              <p:spPr bwMode="auto">
                <a:xfrm>
                  <a:off x="963" y="1605"/>
                  <a:ext cx="576" cy="576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70" name="Line 31"/>
                <p:cNvSpPr>
                  <a:spLocks noChangeAspect="1" noChangeShapeType="1"/>
                </p:cNvSpPr>
                <p:nvPr/>
              </p:nvSpPr>
              <p:spPr bwMode="auto">
                <a:xfrm>
                  <a:off x="1248" y="1152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71" name="Line 32"/>
                <p:cNvSpPr>
                  <a:spLocks noChangeAspect="1" noChangeShapeType="1"/>
                </p:cNvSpPr>
                <p:nvPr/>
              </p:nvSpPr>
              <p:spPr bwMode="auto">
                <a:xfrm rot="1800000">
                  <a:off x="1251" y="1155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72" name="Line 33"/>
                <p:cNvSpPr>
                  <a:spLocks noChangeAspect="1" noChangeShapeType="1"/>
                </p:cNvSpPr>
                <p:nvPr/>
              </p:nvSpPr>
              <p:spPr bwMode="auto">
                <a:xfrm rot="3600000">
                  <a:off x="1245" y="1158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73" name="Line 34"/>
                <p:cNvSpPr>
                  <a:spLocks noChangeAspect="1" noChangeShapeType="1"/>
                </p:cNvSpPr>
                <p:nvPr/>
              </p:nvSpPr>
              <p:spPr bwMode="auto">
                <a:xfrm rot="5400000">
                  <a:off x="1245" y="1140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74" name="Line 35"/>
                <p:cNvSpPr>
                  <a:spLocks noChangeAspect="1" noChangeShapeType="1"/>
                </p:cNvSpPr>
                <p:nvPr/>
              </p:nvSpPr>
              <p:spPr bwMode="auto">
                <a:xfrm rot="7200000">
                  <a:off x="1254" y="1131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75" name="Line 36"/>
                <p:cNvSpPr>
                  <a:spLocks noChangeAspect="1" noChangeShapeType="1"/>
                </p:cNvSpPr>
                <p:nvPr/>
              </p:nvSpPr>
              <p:spPr bwMode="auto">
                <a:xfrm rot="9000000">
                  <a:off x="1263" y="1158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76" name="Oval 37"/>
                <p:cNvSpPr>
                  <a:spLocks noChangeAspect="1" noChangeArrowheads="1"/>
                </p:cNvSpPr>
                <p:nvPr/>
              </p:nvSpPr>
              <p:spPr bwMode="auto">
                <a:xfrm>
                  <a:off x="1107" y="1749"/>
                  <a:ext cx="288" cy="288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</p:grpSp>
          <p:sp>
            <p:nvSpPr>
              <p:cNvPr id="43064" name="Freeform 38"/>
              <p:cNvSpPr>
                <a:spLocks noChangeAspect="1"/>
              </p:cNvSpPr>
              <p:nvPr/>
            </p:nvSpPr>
            <p:spPr bwMode="auto">
              <a:xfrm rot="-3600000">
                <a:off x="2512" y="2050"/>
                <a:ext cx="296" cy="177"/>
              </a:xfrm>
              <a:custGeom>
                <a:avLst/>
                <a:gdLst>
                  <a:gd name="T0" fmla="*/ 0 w 287"/>
                  <a:gd name="T1" fmla="*/ 102 h 177"/>
                  <a:gd name="T2" fmla="*/ 81 w 287"/>
                  <a:gd name="T3" fmla="*/ 0 h 177"/>
                  <a:gd name="T4" fmla="*/ 125 w 287"/>
                  <a:gd name="T5" fmla="*/ 17 h 177"/>
                  <a:gd name="T6" fmla="*/ 165 w 287"/>
                  <a:gd name="T7" fmla="*/ 30 h 177"/>
                  <a:gd name="T8" fmla="*/ 207 w 287"/>
                  <a:gd name="T9" fmla="*/ 42 h 177"/>
                  <a:gd name="T10" fmla="*/ 236 w 287"/>
                  <a:gd name="T11" fmla="*/ 48 h 177"/>
                  <a:gd name="T12" fmla="*/ 273 w 287"/>
                  <a:gd name="T13" fmla="*/ 56 h 177"/>
                  <a:gd name="T14" fmla="*/ 311 w 287"/>
                  <a:gd name="T15" fmla="*/ 60 h 177"/>
                  <a:gd name="T16" fmla="*/ 346 w 287"/>
                  <a:gd name="T17" fmla="*/ 65 h 177"/>
                  <a:gd name="T18" fmla="*/ 371 w 287"/>
                  <a:gd name="T19" fmla="*/ 66 h 177"/>
                  <a:gd name="T20" fmla="*/ 404 w 287"/>
                  <a:gd name="T21" fmla="*/ 66 h 177"/>
                  <a:gd name="T22" fmla="*/ 404 w 287"/>
                  <a:gd name="T23" fmla="*/ 177 h 177"/>
                  <a:gd name="T24" fmla="*/ 354 w 287"/>
                  <a:gd name="T25" fmla="*/ 177 h 177"/>
                  <a:gd name="T26" fmla="*/ 320 w 287"/>
                  <a:gd name="T27" fmla="*/ 176 h 177"/>
                  <a:gd name="T28" fmla="*/ 281 w 287"/>
                  <a:gd name="T29" fmla="*/ 173 h 177"/>
                  <a:gd name="T30" fmla="*/ 238 w 287"/>
                  <a:gd name="T31" fmla="*/ 167 h 177"/>
                  <a:gd name="T32" fmla="*/ 203 w 287"/>
                  <a:gd name="T33" fmla="*/ 161 h 177"/>
                  <a:gd name="T34" fmla="*/ 155 w 287"/>
                  <a:gd name="T35" fmla="*/ 152 h 177"/>
                  <a:gd name="T36" fmla="*/ 96 w 287"/>
                  <a:gd name="T37" fmla="*/ 138 h 177"/>
                  <a:gd name="T38" fmla="*/ 58 w 287"/>
                  <a:gd name="T39" fmla="*/ 126 h 177"/>
                  <a:gd name="T40" fmla="*/ 34 w 287"/>
                  <a:gd name="T41" fmla="*/ 116 h 177"/>
                  <a:gd name="T42" fmla="*/ 0 w 287"/>
                  <a:gd name="T43" fmla="*/ 102 h 177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87"/>
                  <a:gd name="T67" fmla="*/ 0 h 177"/>
                  <a:gd name="T68" fmla="*/ 287 w 287"/>
                  <a:gd name="T69" fmla="*/ 177 h 177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87" h="177">
                    <a:moveTo>
                      <a:pt x="0" y="102"/>
                    </a:moveTo>
                    <a:lnTo>
                      <a:pt x="59" y="0"/>
                    </a:lnTo>
                    <a:lnTo>
                      <a:pt x="89" y="17"/>
                    </a:lnTo>
                    <a:lnTo>
                      <a:pt x="117" y="30"/>
                    </a:lnTo>
                    <a:lnTo>
                      <a:pt x="147" y="42"/>
                    </a:lnTo>
                    <a:lnTo>
                      <a:pt x="168" y="48"/>
                    </a:lnTo>
                    <a:lnTo>
                      <a:pt x="195" y="56"/>
                    </a:lnTo>
                    <a:lnTo>
                      <a:pt x="222" y="60"/>
                    </a:lnTo>
                    <a:lnTo>
                      <a:pt x="246" y="65"/>
                    </a:lnTo>
                    <a:lnTo>
                      <a:pt x="264" y="66"/>
                    </a:lnTo>
                    <a:lnTo>
                      <a:pt x="287" y="66"/>
                    </a:lnTo>
                    <a:lnTo>
                      <a:pt x="287" y="177"/>
                    </a:lnTo>
                    <a:lnTo>
                      <a:pt x="252" y="177"/>
                    </a:lnTo>
                    <a:lnTo>
                      <a:pt x="228" y="176"/>
                    </a:lnTo>
                    <a:lnTo>
                      <a:pt x="200" y="173"/>
                    </a:lnTo>
                    <a:lnTo>
                      <a:pt x="170" y="167"/>
                    </a:lnTo>
                    <a:lnTo>
                      <a:pt x="144" y="161"/>
                    </a:lnTo>
                    <a:lnTo>
                      <a:pt x="110" y="152"/>
                    </a:lnTo>
                    <a:lnTo>
                      <a:pt x="69" y="138"/>
                    </a:lnTo>
                    <a:lnTo>
                      <a:pt x="42" y="126"/>
                    </a:lnTo>
                    <a:lnTo>
                      <a:pt x="23" y="116"/>
                    </a:lnTo>
                    <a:lnTo>
                      <a:pt x="0" y="102"/>
                    </a:ln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065" name="Freeform 39"/>
              <p:cNvSpPr>
                <a:spLocks noChangeAspect="1"/>
              </p:cNvSpPr>
              <p:nvPr/>
            </p:nvSpPr>
            <p:spPr bwMode="auto">
              <a:xfrm rot="-1800000">
                <a:off x="2016" y="1506"/>
                <a:ext cx="164" cy="155"/>
              </a:xfrm>
              <a:custGeom>
                <a:avLst/>
                <a:gdLst>
                  <a:gd name="T0" fmla="*/ 62 w 164"/>
                  <a:gd name="T1" fmla="*/ 155 h 155"/>
                  <a:gd name="T2" fmla="*/ 0 w 164"/>
                  <a:gd name="T3" fmla="*/ 48 h 155"/>
                  <a:gd name="T4" fmla="*/ 21 w 164"/>
                  <a:gd name="T5" fmla="*/ 38 h 155"/>
                  <a:gd name="T6" fmla="*/ 45 w 164"/>
                  <a:gd name="T7" fmla="*/ 26 h 155"/>
                  <a:gd name="T8" fmla="*/ 62 w 164"/>
                  <a:gd name="T9" fmla="*/ 21 h 155"/>
                  <a:gd name="T10" fmla="*/ 80 w 164"/>
                  <a:gd name="T11" fmla="*/ 14 h 155"/>
                  <a:gd name="T12" fmla="*/ 102 w 164"/>
                  <a:gd name="T13" fmla="*/ 9 h 155"/>
                  <a:gd name="T14" fmla="*/ 122 w 164"/>
                  <a:gd name="T15" fmla="*/ 5 h 155"/>
                  <a:gd name="T16" fmla="*/ 152 w 164"/>
                  <a:gd name="T17" fmla="*/ 2 h 155"/>
                  <a:gd name="T18" fmla="*/ 164 w 164"/>
                  <a:gd name="T19" fmla="*/ 0 h 155"/>
                  <a:gd name="T20" fmla="*/ 164 w 164"/>
                  <a:gd name="T21" fmla="*/ 129 h 155"/>
                  <a:gd name="T22" fmla="*/ 149 w 164"/>
                  <a:gd name="T23" fmla="*/ 131 h 155"/>
                  <a:gd name="T24" fmla="*/ 137 w 164"/>
                  <a:gd name="T25" fmla="*/ 131 h 155"/>
                  <a:gd name="T26" fmla="*/ 126 w 164"/>
                  <a:gd name="T27" fmla="*/ 132 h 155"/>
                  <a:gd name="T28" fmla="*/ 107 w 164"/>
                  <a:gd name="T29" fmla="*/ 138 h 155"/>
                  <a:gd name="T30" fmla="*/ 89 w 164"/>
                  <a:gd name="T31" fmla="*/ 143 h 155"/>
                  <a:gd name="T32" fmla="*/ 71 w 164"/>
                  <a:gd name="T33" fmla="*/ 150 h 155"/>
                  <a:gd name="T34" fmla="*/ 62 w 164"/>
                  <a:gd name="T35" fmla="*/ 155 h 155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64"/>
                  <a:gd name="T55" fmla="*/ 0 h 155"/>
                  <a:gd name="T56" fmla="*/ 164 w 164"/>
                  <a:gd name="T57" fmla="*/ 155 h 155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64" h="155">
                    <a:moveTo>
                      <a:pt x="62" y="155"/>
                    </a:moveTo>
                    <a:lnTo>
                      <a:pt x="0" y="48"/>
                    </a:lnTo>
                    <a:lnTo>
                      <a:pt x="21" y="38"/>
                    </a:lnTo>
                    <a:lnTo>
                      <a:pt x="45" y="26"/>
                    </a:lnTo>
                    <a:lnTo>
                      <a:pt x="62" y="21"/>
                    </a:lnTo>
                    <a:lnTo>
                      <a:pt x="80" y="14"/>
                    </a:lnTo>
                    <a:lnTo>
                      <a:pt x="102" y="9"/>
                    </a:lnTo>
                    <a:lnTo>
                      <a:pt x="122" y="5"/>
                    </a:lnTo>
                    <a:lnTo>
                      <a:pt x="152" y="2"/>
                    </a:lnTo>
                    <a:lnTo>
                      <a:pt x="164" y="0"/>
                    </a:lnTo>
                    <a:lnTo>
                      <a:pt x="164" y="129"/>
                    </a:lnTo>
                    <a:lnTo>
                      <a:pt x="149" y="131"/>
                    </a:lnTo>
                    <a:lnTo>
                      <a:pt x="137" y="131"/>
                    </a:lnTo>
                    <a:lnTo>
                      <a:pt x="126" y="132"/>
                    </a:lnTo>
                    <a:lnTo>
                      <a:pt x="107" y="138"/>
                    </a:lnTo>
                    <a:lnTo>
                      <a:pt x="89" y="143"/>
                    </a:lnTo>
                    <a:lnTo>
                      <a:pt x="71" y="150"/>
                    </a:lnTo>
                    <a:lnTo>
                      <a:pt x="62" y="155"/>
                    </a:lnTo>
                    <a:close/>
                  </a:path>
                </a:pathLst>
              </a:custGeom>
              <a:solidFill>
                <a:srgbClr val="0000FF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3062" name="AutoShape 40"/>
            <p:cNvSpPr>
              <a:spLocks noChangeAspect="1" noChangeArrowheads="1"/>
            </p:cNvSpPr>
            <p:nvPr/>
          </p:nvSpPr>
          <p:spPr bwMode="auto">
            <a:xfrm>
              <a:off x="2202" y="864"/>
              <a:ext cx="195" cy="375"/>
            </a:xfrm>
            <a:prstGeom prst="downArrow">
              <a:avLst>
                <a:gd name="adj1" fmla="val 50000"/>
                <a:gd name="adj2" fmla="val 48077"/>
              </a:avLst>
            </a:prstGeom>
            <a:solidFill>
              <a:srgbClr val="000000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grpSp>
        <p:nvGrpSpPr>
          <p:cNvPr id="43017" name="Group 41"/>
          <p:cNvGrpSpPr>
            <a:grpSpLocks noChangeAspect="1"/>
          </p:cNvGrpSpPr>
          <p:nvPr/>
        </p:nvGrpSpPr>
        <p:grpSpPr bwMode="auto">
          <a:xfrm>
            <a:off x="4833938" y="1625600"/>
            <a:ext cx="1727200" cy="2192338"/>
            <a:chOff x="3003" y="864"/>
            <a:chExt cx="1163" cy="1476"/>
          </a:xfrm>
        </p:grpSpPr>
        <p:grpSp>
          <p:nvGrpSpPr>
            <p:cNvPr id="43044" name="Group 42"/>
            <p:cNvGrpSpPr>
              <a:grpSpLocks noChangeAspect="1"/>
            </p:cNvGrpSpPr>
            <p:nvPr/>
          </p:nvGrpSpPr>
          <p:grpSpPr bwMode="auto">
            <a:xfrm>
              <a:off x="3003" y="1176"/>
              <a:ext cx="1163" cy="1164"/>
              <a:chOff x="3003" y="1176"/>
              <a:chExt cx="1163" cy="1164"/>
            </a:xfrm>
          </p:grpSpPr>
          <p:grpSp>
            <p:nvGrpSpPr>
              <p:cNvPr id="43046" name="Group 43"/>
              <p:cNvGrpSpPr>
                <a:grpSpLocks noChangeAspect="1"/>
              </p:cNvGrpSpPr>
              <p:nvPr/>
            </p:nvGrpSpPr>
            <p:grpSpPr bwMode="auto">
              <a:xfrm>
                <a:off x="3003" y="1179"/>
                <a:ext cx="1163" cy="1161"/>
                <a:chOff x="525" y="1152"/>
                <a:chExt cx="1449" cy="1446"/>
              </a:xfrm>
            </p:grpSpPr>
            <p:sp>
              <p:nvSpPr>
                <p:cNvPr id="133164" name="Oval 44"/>
                <p:cNvSpPr>
                  <a:spLocks noChangeAspect="1" noChangeArrowheads="1"/>
                </p:cNvSpPr>
                <p:nvPr/>
              </p:nvSpPr>
              <p:spPr bwMode="auto">
                <a:xfrm>
                  <a:off x="528" y="1152"/>
                  <a:ext cx="1440" cy="1439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  <a:effectLst>
                  <a:outerShdw blurRad="63500" dist="107763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51" name="Oval 45"/>
                <p:cNvSpPr>
                  <a:spLocks noChangeAspect="1" noChangeArrowheads="1"/>
                </p:cNvSpPr>
                <p:nvPr/>
              </p:nvSpPr>
              <p:spPr bwMode="auto">
                <a:xfrm>
                  <a:off x="687" y="1302"/>
                  <a:ext cx="1152" cy="1152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52" name="Oval 46"/>
                <p:cNvSpPr>
                  <a:spLocks noChangeAspect="1" noChangeArrowheads="1"/>
                </p:cNvSpPr>
                <p:nvPr/>
              </p:nvSpPr>
              <p:spPr bwMode="auto">
                <a:xfrm>
                  <a:off x="831" y="1446"/>
                  <a:ext cx="864" cy="864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53" name="Oval 47"/>
                <p:cNvSpPr>
                  <a:spLocks noChangeAspect="1" noChangeArrowheads="1"/>
                </p:cNvSpPr>
                <p:nvPr/>
              </p:nvSpPr>
              <p:spPr bwMode="auto">
                <a:xfrm>
                  <a:off x="963" y="1605"/>
                  <a:ext cx="576" cy="576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54" name="Line 48"/>
                <p:cNvSpPr>
                  <a:spLocks noChangeAspect="1" noChangeShapeType="1"/>
                </p:cNvSpPr>
                <p:nvPr/>
              </p:nvSpPr>
              <p:spPr bwMode="auto">
                <a:xfrm>
                  <a:off x="1248" y="1152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55" name="Line 49"/>
                <p:cNvSpPr>
                  <a:spLocks noChangeAspect="1" noChangeShapeType="1"/>
                </p:cNvSpPr>
                <p:nvPr/>
              </p:nvSpPr>
              <p:spPr bwMode="auto">
                <a:xfrm rot="1800000">
                  <a:off x="1251" y="1155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56" name="Line 50"/>
                <p:cNvSpPr>
                  <a:spLocks noChangeAspect="1" noChangeShapeType="1"/>
                </p:cNvSpPr>
                <p:nvPr/>
              </p:nvSpPr>
              <p:spPr bwMode="auto">
                <a:xfrm rot="3600000">
                  <a:off x="1245" y="1158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57" name="Line 51"/>
                <p:cNvSpPr>
                  <a:spLocks noChangeAspect="1" noChangeShapeType="1"/>
                </p:cNvSpPr>
                <p:nvPr/>
              </p:nvSpPr>
              <p:spPr bwMode="auto">
                <a:xfrm rot="5400000">
                  <a:off x="1245" y="1140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58" name="Line 52"/>
                <p:cNvSpPr>
                  <a:spLocks noChangeAspect="1" noChangeShapeType="1"/>
                </p:cNvSpPr>
                <p:nvPr/>
              </p:nvSpPr>
              <p:spPr bwMode="auto">
                <a:xfrm rot="7200000">
                  <a:off x="1254" y="1131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59" name="Line 53"/>
                <p:cNvSpPr>
                  <a:spLocks noChangeAspect="1" noChangeShapeType="1"/>
                </p:cNvSpPr>
                <p:nvPr/>
              </p:nvSpPr>
              <p:spPr bwMode="auto">
                <a:xfrm rot="9000000">
                  <a:off x="1263" y="1158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60" name="Oval 54"/>
                <p:cNvSpPr>
                  <a:spLocks noChangeAspect="1" noChangeArrowheads="1"/>
                </p:cNvSpPr>
                <p:nvPr/>
              </p:nvSpPr>
              <p:spPr bwMode="auto">
                <a:xfrm>
                  <a:off x="1107" y="1749"/>
                  <a:ext cx="288" cy="288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</p:grpSp>
          <p:sp>
            <p:nvSpPr>
              <p:cNvPr id="43047" name="Freeform 55"/>
              <p:cNvSpPr>
                <a:spLocks noChangeAspect="1"/>
              </p:cNvSpPr>
              <p:nvPr/>
            </p:nvSpPr>
            <p:spPr bwMode="auto">
              <a:xfrm rot="10800000">
                <a:off x="3582" y="1182"/>
                <a:ext cx="293" cy="189"/>
              </a:xfrm>
              <a:custGeom>
                <a:avLst/>
                <a:gdLst>
                  <a:gd name="T0" fmla="*/ 0 w 287"/>
                  <a:gd name="T1" fmla="*/ 209 h 177"/>
                  <a:gd name="T2" fmla="*/ 70 w 287"/>
                  <a:gd name="T3" fmla="*/ 0 h 177"/>
                  <a:gd name="T4" fmla="*/ 111 w 287"/>
                  <a:gd name="T5" fmla="*/ 33 h 177"/>
                  <a:gd name="T6" fmla="*/ 148 w 287"/>
                  <a:gd name="T7" fmla="*/ 61 h 177"/>
                  <a:gd name="T8" fmla="*/ 184 w 287"/>
                  <a:gd name="T9" fmla="*/ 85 h 177"/>
                  <a:gd name="T10" fmla="*/ 212 w 287"/>
                  <a:gd name="T11" fmla="*/ 97 h 177"/>
                  <a:gd name="T12" fmla="*/ 244 w 287"/>
                  <a:gd name="T13" fmla="*/ 115 h 177"/>
                  <a:gd name="T14" fmla="*/ 279 w 287"/>
                  <a:gd name="T15" fmla="*/ 123 h 177"/>
                  <a:gd name="T16" fmla="*/ 308 w 287"/>
                  <a:gd name="T17" fmla="*/ 133 h 177"/>
                  <a:gd name="T18" fmla="*/ 333 w 287"/>
                  <a:gd name="T19" fmla="*/ 136 h 177"/>
                  <a:gd name="T20" fmla="*/ 360 w 287"/>
                  <a:gd name="T21" fmla="*/ 136 h 177"/>
                  <a:gd name="T22" fmla="*/ 360 w 287"/>
                  <a:gd name="T23" fmla="*/ 366 h 177"/>
                  <a:gd name="T24" fmla="*/ 315 w 287"/>
                  <a:gd name="T25" fmla="*/ 366 h 177"/>
                  <a:gd name="T26" fmla="*/ 286 w 287"/>
                  <a:gd name="T27" fmla="*/ 365 h 177"/>
                  <a:gd name="T28" fmla="*/ 251 w 287"/>
                  <a:gd name="T29" fmla="*/ 356 h 177"/>
                  <a:gd name="T30" fmla="*/ 214 w 287"/>
                  <a:gd name="T31" fmla="*/ 344 h 177"/>
                  <a:gd name="T32" fmla="*/ 180 w 287"/>
                  <a:gd name="T33" fmla="*/ 330 h 177"/>
                  <a:gd name="T34" fmla="*/ 138 w 287"/>
                  <a:gd name="T35" fmla="*/ 312 h 177"/>
                  <a:gd name="T36" fmla="*/ 88 w 287"/>
                  <a:gd name="T37" fmla="*/ 284 h 177"/>
                  <a:gd name="T38" fmla="*/ 53 w 287"/>
                  <a:gd name="T39" fmla="*/ 262 h 177"/>
                  <a:gd name="T40" fmla="*/ 23 w 287"/>
                  <a:gd name="T41" fmla="*/ 238 h 177"/>
                  <a:gd name="T42" fmla="*/ 0 w 287"/>
                  <a:gd name="T43" fmla="*/ 209 h 177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87"/>
                  <a:gd name="T67" fmla="*/ 0 h 177"/>
                  <a:gd name="T68" fmla="*/ 287 w 287"/>
                  <a:gd name="T69" fmla="*/ 177 h 177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87" h="177">
                    <a:moveTo>
                      <a:pt x="0" y="102"/>
                    </a:moveTo>
                    <a:lnTo>
                      <a:pt x="59" y="0"/>
                    </a:lnTo>
                    <a:lnTo>
                      <a:pt x="89" y="17"/>
                    </a:lnTo>
                    <a:lnTo>
                      <a:pt x="117" y="30"/>
                    </a:lnTo>
                    <a:lnTo>
                      <a:pt x="147" y="42"/>
                    </a:lnTo>
                    <a:lnTo>
                      <a:pt x="168" y="48"/>
                    </a:lnTo>
                    <a:lnTo>
                      <a:pt x="195" y="56"/>
                    </a:lnTo>
                    <a:lnTo>
                      <a:pt x="222" y="60"/>
                    </a:lnTo>
                    <a:lnTo>
                      <a:pt x="246" y="65"/>
                    </a:lnTo>
                    <a:lnTo>
                      <a:pt x="264" y="66"/>
                    </a:lnTo>
                    <a:lnTo>
                      <a:pt x="287" y="66"/>
                    </a:lnTo>
                    <a:lnTo>
                      <a:pt x="287" y="177"/>
                    </a:lnTo>
                    <a:lnTo>
                      <a:pt x="252" y="177"/>
                    </a:lnTo>
                    <a:lnTo>
                      <a:pt x="228" y="176"/>
                    </a:lnTo>
                    <a:lnTo>
                      <a:pt x="200" y="173"/>
                    </a:lnTo>
                    <a:lnTo>
                      <a:pt x="170" y="167"/>
                    </a:lnTo>
                    <a:lnTo>
                      <a:pt x="144" y="161"/>
                    </a:lnTo>
                    <a:lnTo>
                      <a:pt x="110" y="152"/>
                    </a:lnTo>
                    <a:lnTo>
                      <a:pt x="69" y="138"/>
                    </a:lnTo>
                    <a:lnTo>
                      <a:pt x="42" y="126"/>
                    </a:lnTo>
                    <a:lnTo>
                      <a:pt x="23" y="116"/>
                    </a:lnTo>
                    <a:lnTo>
                      <a:pt x="0" y="102"/>
                    </a:ln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048" name="Freeform 56"/>
              <p:cNvSpPr>
                <a:spLocks noChangeAspect="1"/>
              </p:cNvSpPr>
              <p:nvPr/>
            </p:nvSpPr>
            <p:spPr bwMode="auto">
              <a:xfrm>
                <a:off x="3414" y="1970"/>
                <a:ext cx="170" cy="139"/>
              </a:xfrm>
              <a:custGeom>
                <a:avLst/>
                <a:gdLst>
                  <a:gd name="T0" fmla="*/ 0 w 170"/>
                  <a:gd name="T1" fmla="*/ 85 h 139"/>
                  <a:gd name="T2" fmla="*/ 50 w 170"/>
                  <a:gd name="T3" fmla="*/ 0 h 139"/>
                  <a:gd name="T4" fmla="*/ 75 w 170"/>
                  <a:gd name="T5" fmla="*/ 15 h 139"/>
                  <a:gd name="T6" fmla="*/ 102 w 170"/>
                  <a:gd name="T7" fmla="*/ 24 h 139"/>
                  <a:gd name="T8" fmla="*/ 128 w 170"/>
                  <a:gd name="T9" fmla="*/ 31 h 139"/>
                  <a:gd name="T10" fmla="*/ 170 w 170"/>
                  <a:gd name="T11" fmla="*/ 36 h 139"/>
                  <a:gd name="T12" fmla="*/ 170 w 170"/>
                  <a:gd name="T13" fmla="*/ 139 h 139"/>
                  <a:gd name="T14" fmla="*/ 141 w 170"/>
                  <a:gd name="T15" fmla="*/ 136 h 139"/>
                  <a:gd name="T16" fmla="*/ 105 w 170"/>
                  <a:gd name="T17" fmla="*/ 130 h 139"/>
                  <a:gd name="T18" fmla="*/ 74 w 170"/>
                  <a:gd name="T19" fmla="*/ 121 h 139"/>
                  <a:gd name="T20" fmla="*/ 38 w 170"/>
                  <a:gd name="T21" fmla="*/ 108 h 139"/>
                  <a:gd name="T22" fmla="*/ 23 w 170"/>
                  <a:gd name="T23" fmla="*/ 102 h 139"/>
                  <a:gd name="T24" fmla="*/ 0 w 170"/>
                  <a:gd name="T25" fmla="*/ 85 h 13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70"/>
                  <a:gd name="T40" fmla="*/ 0 h 139"/>
                  <a:gd name="T41" fmla="*/ 170 w 170"/>
                  <a:gd name="T42" fmla="*/ 139 h 139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70" h="139">
                    <a:moveTo>
                      <a:pt x="0" y="85"/>
                    </a:moveTo>
                    <a:lnTo>
                      <a:pt x="50" y="0"/>
                    </a:lnTo>
                    <a:lnTo>
                      <a:pt x="75" y="15"/>
                    </a:lnTo>
                    <a:lnTo>
                      <a:pt x="102" y="24"/>
                    </a:lnTo>
                    <a:lnTo>
                      <a:pt x="128" y="31"/>
                    </a:lnTo>
                    <a:lnTo>
                      <a:pt x="170" y="36"/>
                    </a:lnTo>
                    <a:lnTo>
                      <a:pt x="170" y="139"/>
                    </a:lnTo>
                    <a:lnTo>
                      <a:pt x="141" y="136"/>
                    </a:lnTo>
                    <a:lnTo>
                      <a:pt x="105" y="130"/>
                    </a:lnTo>
                    <a:lnTo>
                      <a:pt x="74" y="121"/>
                    </a:lnTo>
                    <a:lnTo>
                      <a:pt x="38" y="108"/>
                    </a:lnTo>
                    <a:lnTo>
                      <a:pt x="23" y="102"/>
                    </a:lnTo>
                    <a:lnTo>
                      <a:pt x="0" y="85"/>
                    </a:lnTo>
                    <a:close/>
                  </a:path>
                </a:pathLst>
              </a:custGeom>
              <a:solidFill>
                <a:srgbClr val="0000FF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049" name="Freeform 57"/>
              <p:cNvSpPr>
                <a:spLocks noChangeAspect="1"/>
              </p:cNvSpPr>
              <p:nvPr/>
            </p:nvSpPr>
            <p:spPr bwMode="auto">
              <a:xfrm>
                <a:off x="3003" y="1176"/>
                <a:ext cx="579" cy="873"/>
              </a:xfrm>
              <a:custGeom>
                <a:avLst/>
                <a:gdLst>
                  <a:gd name="T0" fmla="*/ 80 w 579"/>
                  <a:gd name="T1" fmla="*/ 873 h 873"/>
                  <a:gd name="T2" fmla="*/ 188 w 579"/>
                  <a:gd name="T3" fmla="*/ 810 h 873"/>
                  <a:gd name="T4" fmla="*/ 182 w 579"/>
                  <a:gd name="T5" fmla="*/ 800 h 873"/>
                  <a:gd name="T6" fmla="*/ 167 w 579"/>
                  <a:gd name="T7" fmla="*/ 770 h 873"/>
                  <a:gd name="T8" fmla="*/ 156 w 579"/>
                  <a:gd name="T9" fmla="*/ 741 h 873"/>
                  <a:gd name="T10" fmla="*/ 147 w 579"/>
                  <a:gd name="T11" fmla="*/ 711 h 873"/>
                  <a:gd name="T12" fmla="*/ 140 w 579"/>
                  <a:gd name="T13" fmla="*/ 687 h 873"/>
                  <a:gd name="T14" fmla="*/ 135 w 579"/>
                  <a:gd name="T15" fmla="*/ 654 h 873"/>
                  <a:gd name="T16" fmla="*/ 131 w 579"/>
                  <a:gd name="T17" fmla="*/ 614 h 873"/>
                  <a:gd name="T18" fmla="*/ 129 w 579"/>
                  <a:gd name="T19" fmla="*/ 564 h 873"/>
                  <a:gd name="T20" fmla="*/ 134 w 579"/>
                  <a:gd name="T21" fmla="*/ 525 h 873"/>
                  <a:gd name="T22" fmla="*/ 140 w 579"/>
                  <a:gd name="T23" fmla="*/ 489 h 873"/>
                  <a:gd name="T24" fmla="*/ 155 w 579"/>
                  <a:gd name="T25" fmla="*/ 434 h 873"/>
                  <a:gd name="T26" fmla="*/ 179 w 579"/>
                  <a:gd name="T27" fmla="*/ 377 h 873"/>
                  <a:gd name="T28" fmla="*/ 201 w 579"/>
                  <a:gd name="T29" fmla="*/ 338 h 873"/>
                  <a:gd name="T30" fmla="*/ 233 w 579"/>
                  <a:gd name="T31" fmla="*/ 294 h 873"/>
                  <a:gd name="T32" fmla="*/ 264 w 579"/>
                  <a:gd name="T33" fmla="*/ 258 h 873"/>
                  <a:gd name="T34" fmla="*/ 305 w 579"/>
                  <a:gd name="T35" fmla="*/ 222 h 873"/>
                  <a:gd name="T36" fmla="*/ 338 w 579"/>
                  <a:gd name="T37" fmla="*/ 198 h 873"/>
                  <a:gd name="T38" fmla="*/ 381 w 579"/>
                  <a:gd name="T39" fmla="*/ 173 h 873"/>
                  <a:gd name="T40" fmla="*/ 434 w 579"/>
                  <a:gd name="T41" fmla="*/ 149 h 873"/>
                  <a:gd name="T42" fmla="*/ 485 w 579"/>
                  <a:gd name="T43" fmla="*/ 135 h 873"/>
                  <a:gd name="T44" fmla="*/ 545 w 579"/>
                  <a:gd name="T45" fmla="*/ 125 h 873"/>
                  <a:gd name="T46" fmla="*/ 579 w 579"/>
                  <a:gd name="T47" fmla="*/ 123 h 873"/>
                  <a:gd name="T48" fmla="*/ 579 w 579"/>
                  <a:gd name="T49" fmla="*/ 0 h 873"/>
                  <a:gd name="T50" fmla="*/ 536 w 579"/>
                  <a:gd name="T51" fmla="*/ 0 h 873"/>
                  <a:gd name="T52" fmla="*/ 507 w 579"/>
                  <a:gd name="T53" fmla="*/ 6 h 873"/>
                  <a:gd name="T54" fmla="*/ 480 w 579"/>
                  <a:gd name="T55" fmla="*/ 11 h 873"/>
                  <a:gd name="T56" fmla="*/ 443 w 579"/>
                  <a:gd name="T57" fmla="*/ 17 h 873"/>
                  <a:gd name="T58" fmla="*/ 386 w 579"/>
                  <a:gd name="T59" fmla="*/ 33 h 873"/>
                  <a:gd name="T60" fmla="*/ 354 w 579"/>
                  <a:gd name="T61" fmla="*/ 48 h 873"/>
                  <a:gd name="T62" fmla="*/ 320 w 579"/>
                  <a:gd name="T63" fmla="*/ 62 h 873"/>
                  <a:gd name="T64" fmla="*/ 282 w 579"/>
                  <a:gd name="T65" fmla="*/ 86 h 873"/>
                  <a:gd name="T66" fmla="*/ 249 w 579"/>
                  <a:gd name="T67" fmla="*/ 105 h 873"/>
                  <a:gd name="T68" fmla="*/ 219 w 579"/>
                  <a:gd name="T69" fmla="*/ 128 h 873"/>
                  <a:gd name="T70" fmla="*/ 189 w 579"/>
                  <a:gd name="T71" fmla="*/ 153 h 873"/>
                  <a:gd name="T72" fmla="*/ 167 w 579"/>
                  <a:gd name="T73" fmla="*/ 174 h 873"/>
                  <a:gd name="T74" fmla="*/ 146 w 579"/>
                  <a:gd name="T75" fmla="*/ 197 h 873"/>
                  <a:gd name="T76" fmla="*/ 126 w 579"/>
                  <a:gd name="T77" fmla="*/ 222 h 873"/>
                  <a:gd name="T78" fmla="*/ 104 w 579"/>
                  <a:gd name="T79" fmla="*/ 251 h 873"/>
                  <a:gd name="T80" fmla="*/ 83 w 579"/>
                  <a:gd name="T81" fmla="*/ 282 h 873"/>
                  <a:gd name="T82" fmla="*/ 63 w 579"/>
                  <a:gd name="T83" fmla="*/ 318 h 873"/>
                  <a:gd name="T84" fmla="*/ 45 w 579"/>
                  <a:gd name="T85" fmla="*/ 357 h 873"/>
                  <a:gd name="T86" fmla="*/ 35 w 579"/>
                  <a:gd name="T87" fmla="*/ 387 h 873"/>
                  <a:gd name="T88" fmla="*/ 21 w 579"/>
                  <a:gd name="T89" fmla="*/ 429 h 873"/>
                  <a:gd name="T90" fmla="*/ 9 w 579"/>
                  <a:gd name="T91" fmla="*/ 482 h 873"/>
                  <a:gd name="T92" fmla="*/ 5 w 579"/>
                  <a:gd name="T93" fmla="*/ 518 h 873"/>
                  <a:gd name="T94" fmla="*/ 0 w 579"/>
                  <a:gd name="T95" fmla="*/ 567 h 873"/>
                  <a:gd name="T96" fmla="*/ 0 w 579"/>
                  <a:gd name="T97" fmla="*/ 611 h 873"/>
                  <a:gd name="T98" fmla="*/ 6 w 579"/>
                  <a:gd name="T99" fmla="*/ 665 h 873"/>
                  <a:gd name="T100" fmla="*/ 17 w 579"/>
                  <a:gd name="T101" fmla="*/ 717 h 873"/>
                  <a:gd name="T102" fmla="*/ 24 w 579"/>
                  <a:gd name="T103" fmla="*/ 746 h 873"/>
                  <a:gd name="T104" fmla="*/ 42 w 579"/>
                  <a:gd name="T105" fmla="*/ 795 h 873"/>
                  <a:gd name="T106" fmla="*/ 57 w 579"/>
                  <a:gd name="T107" fmla="*/ 831 h 873"/>
                  <a:gd name="T108" fmla="*/ 72 w 579"/>
                  <a:gd name="T109" fmla="*/ 858 h 873"/>
                  <a:gd name="T110" fmla="*/ 80 w 579"/>
                  <a:gd name="T111" fmla="*/ 873 h 873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w 579"/>
                  <a:gd name="T169" fmla="*/ 0 h 873"/>
                  <a:gd name="T170" fmla="*/ 579 w 579"/>
                  <a:gd name="T171" fmla="*/ 873 h 873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T168" t="T169" r="T170" b="T171"/>
                <a:pathLst>
                  <a:path w="579" h="873">
                    <a:moveTo>
                      <a:pt x="80" y="873"/>
                    </a:moveTo>
                    <a:lnTo>
                      <a:pt x="188" y="810"/>
                    </a:lnTo>
                    <a:lnTo>
                      <a:pt x="182" y="800"/>
                    </a:lnTo>
                    <a:lnTo>
                      <a:pt x="167" y="770"/>
                    </a:lnTo>
                    <a:lnTo>
                      <a:pt x="156" y="741"/>
                    </a:lnTo>
                    <a:lnTo>
                      <a:pt x="147" y="711"/>
                    </a:lnTo>
                    <a:lnTo>
                      <a:pt x="140" y="687"/>
                    </a:lnTo>
                    <a:lnTo>
                      <a:pt x="135" y="654"/>
                    </a:lnTo>
                    <a:lnTo>
                      <a:pt x="131" y="614"/>
                    </a:lnTo>
                    <a:lnTo>
                      <a:pt x="129" y="564"/>
                    </a:lnTo>
                    <a:lnTo>
                      <a:pt x="134" y="525"/>
                    </a:lnTo>
                    <a:lnTo>
                      <a:pt x="140" y="489"/>
                    </a:lnTo>
                    <a:lnTo>
                      <a:pt x="155" y="434"/>
                    </a:lnTo>
                    <a:lnTo>
                      <a:pt x="179" y="377"/>
                    </a:lnTo>
                    <a:lnTo>
                      <a:pt x="201" y="338"/>
                    </a:lnTo>
                    <a:lnTo>
                      <a:pt x="233" y="294"/>
                    </a:lnTo>
                    <a:lnTo>
                      <a:pt x="264" y="258"/>
                    </a:lnTo>
                    <a:lnTo>
                      <a:pt x="305" y="222"/>
                    </a:lnTo>
                    <a:lnTo>
                      <a:pt x="338" y="198"/>
                    </a:lnTo>
                    <a:lnTo>
                      <a:pt x="381" y="173"/>
                    </a:lnTo>
                    <a:lnTo>
                      <a:pt x="434" y="149"/>
                    </a:lnTo>
                    <a:lnTo>
                      <a:pt x="485" y="135"/>
                    </a:lnTo>
                    <a:lnTo>
                      <a:pt x="545" y="125"/>
                    </a:lnTo>
                    <a:lnTo>
                      <a:pt x="579" y="123"/>
                    </a:lnTo>
                    <a:lnTo>
                      <a:pt x="579" y="0"/>
                    </a:lnTo>
                    <a:lnTo>
                      <a:pt x="536" y="0"/>
                    </a:lnTo>
                    <a:lnTo>
                      <a:pt x="507" y="6"/>
                    </a:lnTo>
                    <a:lnTo>
                      <a:pt x="480" y="11"/>
                    </a:lnTo>
                    <a:lnTo>
                      <a:pt x="443" y="17"/>
                    </a:lnTo>
                    <a:lnTo>
                      <a:pt x="386" y="33"/>
                    </a:lnTo>
                    <a:lnTo>
                      <a:pt x="354" y="48"/>
                    </a:lnTo>
                    <a:lnTo>
                      <a:pt x="320" y="62"/>
                    </a:lnTo>
                    <a:lnTo>
                      <a:pt x="282" y="86"/>
                    </a:lnTo>
                    <a:lnTo>
                      <a:pt x="249" y="105"/>
                    </a:lnTo>
                    <a:lnTo>
                      <a:pt x="219" y="128"/>
                    </a:lnTo>
                    <a:lnTo>
                      <a:pt x="189" y="153"/>
                    </a:lnTo>
                    <a:lnTo>
                      <a:pt x="167" y="174"/>
                    </a:lnTo>
                    <a:lnTo>
                      <a:pt x="146" y="197"/>
                    </a:lnTo>
                    <a:lnTo>
                      <a:pt x="126" y="222"/>
                    </a:lnTo>
                    <a:lnTo>
                      <a:pt x="104" y="251"/>
                    </a:lnTo>
                    <a:lnTo>
                      <a:pt x="83" y="282"/>
                    </a:lnTo>
                    <a:lnTo>
                      <a:pt x="63" y="318"/>
                    </a:lnTo>
                    <a:lnTo>
                      <a:pt x="45" y="357"/>
                    </a:lnTo>
                    <a:lnTo>
                      <a:pt x="35" y="387"/>
                    </a:lnTo>
                    <a:lnTo>
                      <a:pt x="21" y="429"/>
                    </a:lnTo>
                    <a:lnTo>
                      <a:pt x="9" y="482"/>
                    </a:lnTo>
                    <a:lnTo>
                      <a:pt x="5" y="518"/>
                    </a:lnTo>
                    <a:lnTo>
                      <a:pt x="0" y="567"/>
                    </a:lnTo>
                    <a:lnTo>
                      <a:pt x="0" y="611"/>
                    </a:lnTo>
                    <a:lnTo>
                      <a:pt x="6" y="665"/>
                    </a:lnTo>
                    <a:lnTo>
                      <a:pt x="17" y="717"/>
                    </a:lnTo>
                    <a:lnTo>
                      <a:pt x="24" y="746"/>
                    </a:lnTo>
                    <a:lnTo>
                      <a:pt x="42" y="795"/>
                    </a:lnTo>
                    <a:lnTo>
                      <a:pt x="57" y="831"/>
                    </a:lnTo>
                    <a:lnTo>
                      <a:pt x="72" y="858"/>
                    </a:lnTo>
                    <a:lnTo>
                      <a:pt x="80" y="873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</a:ln>
            </p:spPr>
            <p:txBody>
              <a:bodyPr wrap="none"/>
              <a:lstStyle/>
              <a:p>
                <a:endParaRPr lang="en-US"/>
              </a:p>
            </p:txBody>
          </p:sp>
        </p:grpSp>
        <p:sp>
          <p:nvSpPr>
            <p:cNvPr id="43045" name="AutoShape 58"/>
            <p:cNvSpPr>
              <a:spLocks noChangeAspect="1" noChangeArrowheads="1"/>
            </p:cNvSpPr>
            <p:nvPr/>
          </p:nvSpPr>
          <p:spPr bwMode="auto">
            <a:xfrm>
              <a:off x="3492" y="864"/>
              <a:ext cx="195" cy="375"/>
            </a:xfrm>
            <a:prstGeom prst="downArrow">
              <a:avLst>
                <a:gd name="adj1" fmla="val 50000"/>
                <a:gd name="adj2" fmla="val 48077"/>
              </a:avLst>
            </a:prstGeom>
            <a:solidFill>
              <a:srgbClr val="000000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grpSp>
        <p:nvGrpSpPr>
          <p:cNvPr id="43018" name="Group 59"/>
          <p:cNvGrpSpPr>
            <a:grpSpLocks noChangeAspect="1"/>
          </p:cNvGrpSpPr>
          <p:nvPr/>
        </p:nvGrpSpPr>
        <p:grpSpPr bwMode="auto">
          <a:xfrm>
            <a:off x="6883400" y="1649413"/>
            <a:ext cx="1727200" cy="2168525"/>
            <a:chOff x="4299" y="858"/>
            <a:chExt cx="1163" cy="1461"/>
          </a:xfrm>
        </p:grpSpPr>
        <p:grpSp>
          <p:nvGrpSpPr>
            <p:cNvPr id="43028" name="Group 60"/>
            <p:cNvGrpSpPr>
              <a:grpSpLocks noChangeAspect="1"/>
            </p:cNvGrpSpPr>
            <p:nvPr/>
          </p:nvGrpSpPr>
          <p:grpSpPr bwMode="auto">
            <a:xfrm>
              <a:off x="4299" y="1157"/>
              <a:ext cx="1163" cy="1162"/>
              <a:chOff x="4299" y="1157"/>
              <a:chExt cx="1163" cy="1162"/>
            </a:xfrm>
          </p:grpSpPr>
          <p:grpSp>
            <p:nvGrpSpPr>
              <p:cNvPr id="43030" name="Group 61"/>
              <p:cNvGrpSpPr>
                <a:grpSpLocks noChangeAspect="1"/>
              </p:cNvGrpSpPr>
              <p:nvPr/>
            </p:nvGrpSpPr>
            <p:grpSpPr bwMode="auto">
              <a:xfrm>
                <a:off x="4299" y="1158"/>
                <a:ext cx="1163" cy="1161"/>
                <a:chOff x="525" y="1152"/>
                <a:chExt cx="1449" cy="1446"/>
              </a:xfrm>
            </p:grpSpPr>
            <p:sp>
              <p:nvSpPr>
                <p:cNvPr id="133182" name="Oval 62"/>
                <p:cNvSpPr>
                  <a:spLocks noChangeAspect="1" noChangeArrowheads="1"/>
                </p:cNvSpPr>
                <p:nvPr/>
              </p:nvSpPr>
              <p:spPr bwMode="auto">
                <a:xfrm>
                  <a:off x="528" y="1155"/>
                  <a:ext cx="1440" cy="1436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  <a:effectLst>
                  <a:outerShdw blurRad="63500" dist="107763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34" name="Oval 63"/>
                <p:cNvSpPr>
                  <a:spLocks noChangeAspect="1" noChangeArrowheads="1"/>
                </p:cNvSpPr>
                <p:nvPr/>
              </p:nvSpPr>
              <p:spPr bwMode="auto">
                <a:xfrm>
                  <a:off x="687" y="1302"/>
                  <a:ext cx="1152" cy="1152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35" name="Oval 64"/>
                <p:cNvSpPr>
                  <a:spLocks noChangeAspect="1" noChangeArrowheads="1"/>
                </p:cNvSpPr>
                <p:nvPr/>
              </p:nvSpPr>
              <p:spPr bwMode="auto">
                <a:xfrm>
                  <a:off x="831" y="1446"/>
                  <a:ext cx="864" cy="864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36" name="Oval 65"/>
                <p:cNvSpPr>
                  <a:spLocks noChangeAspect="1" noChangeArrowheads="1"/>
                </p:cNvSpPr>
                <p:nvPr/>
              </p:nvSpPr>
              <p:spPr bwMode="auto">
                <a:xfrm>
                  <a:off x="963" y="1605"/>
                  <a:ext cx="576" cy="576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43037" name="Line 66"/>
                <p:cNvSpPr>
                  <a:spLocks noChangeAspect="1" noChangeShapeType="1"/>
                </p:cNvSpPr>
                <p:nvPr/>
              </p:nvSpPr>
              <p:spPr bwMode="auto">
                <a:xfrm>
                  <a:off x="1248" y="1152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38" name="Line 67"/>
                <p:cNvSpPr>
                  <a:spLocks noChangeAspect="1" noChangeShapeType="1"/>
                </p:cNvSpPr>
                <p:nvPr/>
              </p:nvSpPr>
              <p:spPr bwMode="auto">
                <a:xfrm rot="1800000">
                  <a:off x="1251" y="1155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39" name="Line 68"/>
                <p:cNvSpPr>
                  <a:spLocks noChangeAspect="1" noChangeShapeType="1"/>
                </p:cNvSpPr>
                <p:nvPr/>
              </p:nvSpPr>
              <p:spPr bwMode="auto">
                <a:xfrm rot="3600000">
                  <a:off x="1245" y="1158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40" name="Line 69"/>
                <p:cNvSpPr>
                  <a:spLocks noChangeAspect="1" noChangeShapeType="1"/>
                </p:cNvSpPr>
                <p:nvPr/>
              </p:nvSpPr>
              <p:spPr bwMode="auto">
                <a:xfrm rot="5400000">
                  <a:off x="1245" y="1140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41" name="Line 70"/>
                <p:cNvSpPr>
                  <a:spLocks noChangeAspect="1" noChangeShapeType="1"/>
                </p:cNvSpPr>
                <p:nvPr/>
              </p:nvSpPr>
              <p:spPr bwMode="auto">
                <a:xfrm rot="7200000">
                  <a:off x="1254" y="1131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42" name="Line 71"/>
                <p:cNvSpPr>
                  <a:spLocks noChangeAspect="1" noChangeShapeType="1"/>
                </p:cNvSpPr>
                <p:nvPr/>
              </p:nvSpPr>
              <p:spPr bwMode="auto">
                <a:xfrm rot="9000000">
                  <a:off x="1263" y="1158"/>
                  <a:ext cx="0" cy="14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43" name="Oval 72"/>
                <p:cNvSpPr>
                  <a:spLocks noChangeAspect="1" noChangeArrowheads="1"/>
                </p:cNvSpPr>
                <p:nvPr/>
              </p:nvSpPr>
              <p:spPr bwMode="auto">
                <a:xfrm>
                  <a:off x="1107" y="1749"/>
                  <a:ext cx="288" cy="288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rgbClr val="990000"/>
                    </a:buClr>
                    <a:buSzPct val="60000"/>
                    <a:buFont typeface="Wingdings 2" panose="05020102010507070707" pitchFamily="2" charset="2"/>
                    <a:buChar char="¢"/>
                    <a:defRPr sz="2400" b="1">
                      <a:solidFill>
                        <a:schemeClr val="tx1"/>
                      </a:solidFill>
                      <a:latin typeface="Calibri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rgbClr val="990000"/>
                    </a:buClr>
                    <a:buSzPct val="11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SzPct val="80000"/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Calibri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zh-CN">
                    <a:latin typeface="Arial Narrow" panose="020B0606020202030204" pitchFamily="34" charset="0"/>
                  </a:endParaRPr>
                </a:p>
              </p:txBody>
            </p:sp>
          </p:grpSp>
          <p:sp>
            <p:nvSpPr>
              <p:cNvPr id="43031" name="Freeform 73"/>
              <p:cNvSpPr>
                <a:spLocks noChangeAspect="1"/>
              </p:cNvSpPr>
              <p:nvPr/>
            </p:nvSpPr>
            <p:spPr bwMode="auto">
              <a:xfrm>
                <a:off x="4596" y="1157"/>
                <a:ext cx="284" cy="183"/>
              </a:xfrm>
              <a:custGeom>
                <a:avLst/>
                <a:gdLst>
                  <a:gd name="T0" fmla="*/ 284 w 284"/>
                  <a:gd name="T1" fmla="*/ 120 h 183"/>
                  <a:gd name="T2" fmla="*/ 284 w 284"/>
                  <a:gd name="T3" fmla="*/ 0 h 183"/>
                  <a:gd name="T4" fmla="*/ 251 w 284"/>
                  <a:gd name="T5" fmla="*/ 1 h 183"/>
                  <a:gd name="T6" fmla="*/ 219 w 284"/>
                  <a:gd name="T7" fmla="*/ 3 h 183"/>
                  <a:gd name="T8" fmla="*/ 183 w 284"/>
                  <a:gd name="T9" fmla="*/ 9 h 183"/>
                  <a:gd name="T10" fmla="*/ 137 w 284"/>
                  <a:gd name="T11" fmla="*/ 19 h 183"/>
                  <a:gd name="T12" fmla="*/ 92 w 284"/>
                  <a:gd name="T13" fmla="*/ 31 h 183"/>
                  <a:gd name="T14" fmla="*/ 65 w 284"/>
                  <a:gd name="T15" fmla="*/ 42 h 183"/>
                  <a:gd name="T16" fmla="*/ 36 w 284"/>
                  <a:gd name="T17" fmla="*/ 54 h 183"/>
                  <a:gd name="T18" fmla="*/ 0 w 284"/>
                  <a:gd name="T19" fmla="*/ 75 h 183"/>
                  <a:gd name="T20" fmla="*/ 63 w 284"/>
                  <a:gd name="T21" fmla="*/ 183 h 183"/>
                  <a:gd name="T22" fmla="*/ 98 w 284"/>
                  <a:gd name="T23" fmla="*/ 165 h 183"/>
                  <a:gd name="T24" fmla="*/ 132 w 284"/>
                  <a:gd name="T25" fmla="*/ 150 h 183"/>
                  <a:gd name="T26" fmla="*/ 171 w 284"/>
                  <a:gd name="T27" fmla="*/ 138 h 183"/>
                  <a:gd name="T28" fmla="*/ 198 w 284"/>
                  <a:gd name="T29" fmla="*/ 130 h 183"/>
                  <a:gd name="T30" fmla="*/ 242 w 284"/>
                  <a:gd name="T31" fmla="*/ 123 h 183"/>
                  <a:gd name="T32" fmla="*/ 284 w 284"/>
                  <a:gd name="T33" fmla="*/ 120 h 18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284"/>
                  <a:gd name="T52" fmla="*/ 0 h 183"/>
                  <a:gd name="T53" fmla="*/ 284 w 284"/>
                  <a:gd name="T54" fmla="*/ 183 h 18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284" h="183">
                    <a:moveTo>
                      <a:pt x="284" y="120"/>
                    </a:moveTo>
                    <a:lnTo>
                      <a:pt x="284" y="0"/>
                    </a:lnTo>
                    <a:lnTo>
                      <a:pt x="251" y="1"/>
                    </a:lnTo>
                    <a:lnTo>
                      <a:pt x="219" y="3"/>
                    </a:lnTo>
                    <a:lnTo>
                      <a:pt x="183" y="9"/>
                    </a:lnTo>
                    <a:lnTo>
                      <a:pt x="137" y="19"/>
                    </a:lnTo>
                    <a:lnTo>
                      <a:pt x="92" y="31"/>
                    </a:lnTo>
                    <a:lnTo>
                      <a:pt x="65" y="42"/>
                    </a:lnTo>
                    <a:lnTo>
                      <a:pt x="36" y="54"/>
                    </a:lnTo>
                    <a:lnTo>
                      <a:pt x="0" y="75"/>
                    </a:lnTo>
                    <a:lnTo>
                      <a:pt x="63" y="183"/>
                    </a:lnTo>
                    <a:lnTo>
                      <a:pt x="98" y="165"/>
                    </a:lnTo>
                    <a:lnTo>
                      <a:pt x="132" y="150"/>
                    </a:lnTo>
                    <a:lnTo>
                      <a:pt x="171" y="138"/>
                    </a:lnTo>
                    <a:lnTo>
                      <a:pt x="198" y="130"/>
                    </a:lnTo>
                    <a:lnTo>
                      <a:pt x="242" y="123"/>
                    </a:lnTo>
                    <a:lnTo>
                      <a:pt x="284" y="120"/>
                    </a:lnTo>
                    <a:close/>
                  </a:path>
                </a:pathLst>
              </a:cu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032" name="Freeform 74"/>
              <p:cNvSpPr>
                <a:spLocks noChangeAspect="1"/>
              </p:cNvSpPr>
              <p:nvPr/>
            </p:nvSpPr>
            <p:spPr bwMode="auto">
              <a:xfrm>
                <a:off x="5007" y="1839"/>
                <a:ext cx="192" cy="201"/>
              </a:xfrm>
              <a:custGeom>
                <a:avLst/>
                <a:gdLst>
                  <a:gd name="T0" fmla="*/ 0 w 192"/>
                  <a:gd name="T1" fmla="*/ 105 h 201"/>
                  <a:gd name="T2" fmla="*/ 57 w 192"/>
                  <a:gd name="T3" fmla="*/ 201 h 201"/>
                  <a:gd name="T4" fmla="*/ 93 w 192"/>
                  <a:gd name="T5" fmla="*/ 183 h 201"/>
                  <a:gd name="T6" fmla="*/ 123 w 192"/>
                  <a:gd name="T7" fmla="*/ 153 h 201"/>
                  <a:gd name="T8" fmla="*/ 156 w 192"/>
                  <a:gd name="T9" fmla="*/ 117 h 201"/>
                  <a:gd name="T10" fmla="*/ 183 w 192"/>
                  <a:gd name="T11" fmla="*/ 75 h 201"/>
                  <a:gd name="T12" fmla="*/ 192 w 192"/>
                  <a:gd name="T13" fmla="*/ 57 h 201"/>
                  <a:gd name="T14" fmla="*/ 87 w 192"/>
                  <a:gd name="T15" fmla="*/ 0 h 201"/>
                  <a:gd name="T16" fmla="*/ 75 w 192"/>
                  <a:gd name="T17" fmla="*/ 24 h 201"/>
                  <a:gd name="T18" fmla="*/ 54 w 192"/>
                  <a:gd name="T19" fmla="*/ 51 h 201"/>
                  <a:gd name="T20" fmla="*/ 27 w 192"/>
                  <a:gd name="T21" fmla="*/ 81 h 201"/>
                  <a:gd name="T22" fmla="*/ 0 w 192"/>
                  <a:gd name="T23" fmla="*/ 105 h 20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92"/>
                  <a:gd name="T37" fmla="*/ 0 h 201"/>
                  <a:gd name="T38" fmla="*/ 192 w 192"/>
                  <a:gd name="T39" fmla="*/ 201 h 20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92" h="201">
                    <a:moveTo>
                      <a:pt x="0" y="105"/>
                    </a:moveTo>
                    <a:lnTo>
                      <a:pt x="57" y="201"/>
                    </a:lnTo>
                    <a:lnTo>
                      <a:pt x="93" y="183"/>
                    </a:lnTo>
                    <a:lnTo>
                      <a:pt x="123" y="153"/>
                    </a:lnTo>
                    <a:lnTo>
                      <a:pt x="156" y="117"/>
                    </a:lnTo>
                    <a:lnTo>
                      <a:pt x="183" y="75"/>
                    </a:lnTo>
                    <a:lnTo>
                      <a:pt x="192" y="57"/>
                    </a:lnTo>
                    <a:lnTo>
                      <a:pt x="87" y="0"/>
                    </a:lnTo>
                    <a:lnTo>
                      <a:pt x="75" y="24"/>
                    </a:lnTo>
                    <a:lnTo>
                      <a:pt x="54" y="51"/>
                    </a:lnTo>
                    <a:lnTo>
                      <a:pt x="27" y="81"/>
                    </a:lnTo>
                    <a:lnTo>
                      <a:pt x="0" y="105"/>
                    </a:lnTo>
                    <a:close/>
                  </a:path>
                </a:pathLst>
              </a:custGeom>
              <a:solidFill>
                <a:srgbClr val="0000FF"/>
              </a:solidFill>
              <a:ln w="9525">
                <a:solidFill>
                  <a:schemeClr val="tx1"/>
                </a:solidFill>
                <a:rou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3029" name="AutoShape 75"/>
            <p:cNvSpPr>
              <a:spLocks noChangeAspect="1" noChangeArrowheads="1"/>
            </p:cNvSpPr>
            <p:nvPr/>
          </p:nvSpPr>
          <p:spPr bwMode="auto">
            <a:xfrm>
              <a:off x="4782" y="858"/>
              <a:ext cx="195" cy="375"/>
            </a:xfrm>
            <a:prstGeom prst="downArrow">
              <a:avLst>
                <a:gd name="adj1" fmla="val 50000"/>
                <a:gd name="adj2" fmla="val 48077"/>
              </a:avLst>
            </a:prstGeom>
            <a:solidFill>
              <a:srgbClr val="000000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990000"/>
                </a:buClr>
                <a:buSzPct val="60000"/>
                <a:buFont typeface="Wingdings 2" panose="05020102010507070707" pitchFamily="2" charset="2"/>
                <a:buChar char="¢"/>
                <a:defRPr sz="2400" b="1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990000"/>
                </a:buClr>
                <a:buSzPct val="11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spcBef>
                  <a:spcPct val="20000"/>
                </a:spcBef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zh-CN">
                <a:latin typeface="Arial Narrow" panose="020B0606020202030204" pitchFamily="34" charset="0"/>
              </a:endParaRPr>
            </a:p>
          </p:txBody>
        </p:sp>
      </p:grpSp>
      <p:sp>
        <p:nvSpPr>
          <p:cNvPr id="43019" name="AutoShape 76"/>
          <p:cNvSpPr>
            <a:spLocks noChangeArrowheads="1"/>
          </p:cNvSpPr>
          <p:nvPr/>
        </p:nvSpPr>
        <p:spPr bwMode="auto">
          <a:xfrm>
            <a:off x="381000" y="2065338"/>
            <a:ext cx="304800" cy="1752600"/>
          </a:xfrm>
          <a:prstGeom prst="curvedRightArrow">
            <a:avLst>
              <a:gd name="adj1" fmla="val 115000"/>
              <a:gd name="adj2" fmla="val 230000"/>
              <a:gd name="adj3" fmla="val 33333"/>
            </a:avLst>
          </a:prstGeom>
          <a:solidFill>
            <a:srgbClr val="F7F5CD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43020" name="TextBox 83"/>
          <p:cNvSpPr txBox="1">
            <a:spLocks noChangeArrowheads="1"/>
          </p:cNvSpPr>
          <p:nvPr/>
        </p:nvSpPr>
        <p:spPr bwMode="auto">
          <a:xfrm>
            <a:off x="658813" y="5341938"/>
            <a:ext cx="14017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/>
              <a:t>数据传输</a:t>
            </a:r>
            <a:endParaRPr lang="zh-CN" altLang="en-US"/>
          </a:p>
        </p:txBody>
      </p:sp>
      <p:sp>
        <p:nvSpPr>
          <p:cNvPr id="43021" name="TextBox 84"/>
          <p:cNvSpPr txBox="1">
            <a:spLocks noChangeArrowheads="1"/>
          </p:cNvSpPr>
          <p:nvPr/>
        </p:nvSpPr>
        <p:spPr bwMode="auto">
          <a:xfrm>
            <a:off x="3251200" y="5341938"/>
            <a:ext cx="7921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/>
              <a:t>寻道</a:t>
            </a:r>
            <a:endParaRPr lang="zh-CN" altLang="en-US"/>
          </a:p>
        </p:txBody>
      </p:sp>
      <p:sp>
        <p:nvSpPr>
          <p:cNvPr id="43022" name="TextBox 85"/>
          <p:cNvSpPr txBox="1">
            <a:spLocks noChangeArrowheads="1"/>
          </p:cNvSpPr>
          <p:nvPr/>
        </p:nvSpPr>
        <p:spPr bwMode="auto">
          <a:xfrm>
            <a:off x="4876800" y="5341938"/>
            <a:ext cx="1657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/>
              <a:t>旋转延迟</a:t>
            </a:r>
            <a:endParaRPr lang="zh-CN" altLang="en-US"/>
          </a:p>
        </p:txBody>
      </p:sp>
      <p:sp>
        <p:nvSpPr>
          <p:cNvPr id="43023" name="TextBox 86"/>
          <p:cNvSpPr txBox="1">
            <a:spLocks noChangeArrowheads="1"/>
          </p:cNvSpPr>
          <p:nvPr/>
        </p:nvSpPr>
        <p:spPr bwMode="auto">
          <a:xfrm>
            <a:off x="6662738" y="5341938"/>
            <a:ext cx="2173287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/>
              <a:t>数据传输</a:t>
            </a:r>
            <a:endParaRPr lang="en-US" altLang="zh-CN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/>
              <a:t>（读</a:t>
            </a:r>
            <a:r>
              <a:rPr lang="en-US" altLang="zh-CN"/>
              <a:t>/</a:t>
            </a:r>
            <a:r>
              <a:rPr lang="zh-CN" altLang="en-US"/>
              <a:t>写时间）</a:t>
            </a:r>
            <a:endParaRPr lang="en-US" altLang="zh-CN"/>
          </a:p>
        </p:txBody>
      </p:sp>
      <p:cxnSp>
        <p:nvCxnSpPr>
          <p:cNvPr id="43024" name="Straight Arrow Connector 88"/>
          <p:cNvCxnSpPr>
            <a:cxnSpLocks noChangeShapeType="1"/>
            <a:stCxn id="43020" idx="0"/>
          </p:cNvCxnSpPr>
          <p:nvPr/>
        </p:nvCxnSpPr>
        <p:spPr bwMode="auto">
          <a:xfrm rot="5400000" flipH="1" flipV="1">
            <a:off x="982663" y="4949825"/>
            <a:ext cx="768350" cy="15875"/>
          </a:xfrm>
          <a:prstGeom prst="straightConnector1">
            <a:avLst/>
          </a:prstGeom>
          <a:noFill/>
          <a:ln w="25400" algn="ctr">
            <a:solidFill>
              <a:schemeClr val="tx1"/>
            </a:solidFill>
            <a:rou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5" name="Straight Arrow Connector 89"/>
          <p:cNvCxnSpPr>
            <a:cxnSpLocks noChangeShapeType="1"/>
          </p:cNvCxnSpPr>
          <p:nvPr/>
        </p:nvCxnSpPr>
        <p:spPr bwMode="auto">
          <a:xfrm rot="5400000" flipH="1" flipV="1">
            <a:off x="3267869" y="5010944"/>
            <a:ext cx="773113" cy="15875"/>
          </a:xfrm>
          <a:prstGeom prst="straightConnector1">
            <a:avLst/>
          </a:prstGeom>
          <a:noFill/>
          <a:ln w="25400" algn="ctr">
            <a:solidFill>
              <a:schemeClr val="tx1"/>
            </a:solidFill>
            <a:rou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6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318125" y="5011738"/>
            <a:ext cx="773113" cy="14287"/>
          </a:xfrm>
          <a:prstGeom prst="straightConnector1">
            <a:avLst/>
          </a:prstGeom>
          <a:noFill/>
          <a:ln w="25400" algn="ctr">
            <a:solidFill>
              <a:schemeClr val="tx1"/>
            </a:solidFill>
            <a:rou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27" name="Straight Arrow Connector 91"/>
          <p:cNvCxnSpPr>
            <a:cxnSpLocks noChangeShapeType="1"/>
          </p:cNvCxnSpPr>
          <p:nvPr/>
        </p:nvCxnSpPr>
        <p:spPr bwMode="auto">
          <a:xfrm rot="5400000" flipH="1" flipV="1">
            <a:off x="7366794" y="5023644"/>
            <a:ext cx="774700" cy="14288"/>
          </a:xfrm>
          <a:prstGeom prst="straightConnector1">
            <a:avLst/>
          </a:prstGeom>
          <a:noFill/>
          <a:ln w="25400" algn="ctr">
            <a:solidFill>
              <a:schemeClr val="tx1"/>
            </a:solidFill>
            <a:rou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标题 1"/>
          <p:cNvSpPr>
            <a:spLocks noGrp="1"/>
          </p:cNvSpPr>
          <p:nvPr>
            <p:ph type="title"/>
          </p:nvPr>
        </p:nvSpPr>
        <p:spPr>
          <a:xfrm>
            <a:off x="357188" y="444500"/>
            <a:ext cx="7591425" cy="762000"/>
          </a:xfrm>
        </p:spPr>
        <p:txBody>
          <a:bodyPr/>
          <a:lstStyle/>
          <a:p>
            <a:r>
              <a:rPr lang="zh-CN" altLang="en-US">
                <a:latin typeface="SimSun" panose="02010600030101010101" pitchFamily="2" charset="-122"/>
                <a:ea typeface="SimSun" panose="02010600030101010101" pitchFamily="2" charset="-122"/>
              </a:rPr>
              <a:t>旋转延迟时间</a:t>
            </a:r>
            <a:endParaRPr lang="en-US" altLang="en-US"/>
          </a:p>
        </p:txBody>
      </p:sp>
      <p:sp>
        <p:nvSpPr>
          <p:cNvPr id="15" name="Rectangle 35"/>
          <p:cNvSpPr txBox="1">
            <a:spLocks noChangeArrowheads="1"/>
          </p:cNvSpPr>
          <p:nvPr/>
        </p:nvSpPr>
        <p:spPr>
          <a:xfrm>
            <a:off x="396875" y="4117975"/>
            <a:ext cx="7896225" cy="221615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zh-CN" altLang="en-US"/>
              <a:t>定义：将磁头位移至目标扇区经历的时间</a:t>
            </a:r>
            <a:endParaRPr lang="zh-CN" altLang="en-US"/>
          </a:p>
          <a:p>
            <a:pPr eaLnBrk="1" hangingPunct="1"/>
            <a:r>
              <a:rPr lang="en-US" altLang="zh-CN"/>
              <a:t>Tr = 1/(2r)</a:t>
            </a:r>
            <a:endParaRPr lang="en-US" altLang="zh-CN"/>
          </a:p>
          <a:p>
            <a:pPr lvl="1" eaLnBrk="1" hangingPunct="1"/>
            <a:r>
              <a:rPr lang="en-US" altLang="zh-CN"/>
              <a:t>RPM = 7200 (</a:t>
            </a:r>
            <a:r>
              <a:rPr lang="zh-CN" altLang="en-US"/>
              <a:t>转</a:t>
            </a:r>
            <a:r>
              <a:rPr lang="en-US" altLang="zh-CN"/>
              <a:t>/</a:t>
            </a:r>
            <a:r>
              <a:rPr lang="zh-CN" altLang="en-US"/>
              <a:t>分 </a:t>
            </a:r>
            <a:r>
              <a:rPr lang="en-US" altLang="zh-CN"/>
              <a:t>rotations per minute)    r = </a:t>
            </a:r>
            <a:r>
              <a:rPr lang="zh-CN" altLang="en-US"/>
              <a:t>转速</a:t>
            </a:r>
            <a:endParaRPr lang="zh-CN" altLang="en-US"/>
          </a:p>
          <a:p>
            <a:pPr lvl="1" eaLnBrk="1" hangingPunct="1"/>
            <a:r>
              <a:rPr lang="en-US" altLang="zh-CN"/>
              <a:t>r = 120</a:t>
            </a:r>
            <a:r>
              <a:rPr lang="zh-CN" altLang="en-US"/>
              <a:t>转</a:t>
            </a:r>
            <a:r>
              <a:rPr lang="en-US" altLang="zh-CN"/>
              <a:t>/</a:t>
            </a:r>
            <a:r>
              <a:rPr lang="zh-CN" altLang="en-US"/>
              <a:t>秒</a:t>
            </a:r>
            <a:endParaRPr lang="zh-CN" altLang="en-US"/>
          </a:p>
          <a:p>
            <a:pPr lvl="1" eaLnBrk="1" hangingPunct="1"/>
            <a:r>
              <a:rPr lang="en-US" altLang="zh-CN"/>
              <a:t>r = 0.12</a:t>
            </a:r>
            <a:r>
              <a:rPr lang="zh-CN" altLang="en-US"/>
              <a:t>转</a:t>
            </a:r>
            <a:r>
              <a:rPr lang="en-US" altLang="zh-CN"/>
              <a:t>/</a:t>
            </a:r>
            <a:r>
              <a:rPr lang="zh-CN" altLang="en-US"/>
              <a:t>毫秒</a:t>
            </a:r>
            <a:endParaRPr lang="zh-CN" altLang="en-US"/>
          </a:p>
          <a:p>
            <a:pPr lvl="1" eaLnBrk="1" hangingPunct="1"/>
            <a:r>
              <a:rPr lang="en-US" altLang="zh-CN"/>
              <a:t>Tr = 1/(2*0.12) = 4.17ms</a:t>
            </a:r>
            <a:endParaRPr lang="en-US" altLang="zh-CN"/>
          </a:p>
        </p:txBody>
      </p:sp>
      <p:grpSp>
        <p:nvGrpSpPr>
          <p:cNvPr id="45060" name="组合 44"/>
          <p:cNvGrpSpPr/>
          <p:nvPr/>
        </p:nvGrpSpPr>
        <p:grpSpPr bwMode="auto">
          <a:xfrm>
            <a:off x="2687638" y="1843088"/>
            <a:ext cx="3576637" cy="1752600"/>
            <a:chOff x="2671841" y="1297760"/>
            <a:chExt cx="3576515" cy="1752554"/>
          </a:xfrm>
        </p:grpSpPr>
        <p:sp>
          <p:nvSpPr>
            <p:cNvPr id="46" name="椭圆 45"/>
            <p:cNvSpPr/>
            <p:nvPr/>
          </p:nvSpPr>
          <p:spPr>
            <a:xfrm>
              <a:off x="2819473" y="1297760"/>
              <a:ext cx="3428883" cy="175255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3011554" y="1415232"/>
              <a:ext cx="3084407" cy="1482686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4267224" y="2897918"/>
              <a:ext cx="76197" cy="15239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4800605" y="2916968"/>
              <a:ext cx="0" cy="13334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弧形 49"/>
            <p:cNvSpPr/>
            <p:nvPr/>
          </p:nvSpPr>
          <p:spPr>
            <a:xfrm rot="11423299">
              <a:off x="2671841" y="1346971"/>
              <a:ext cx="1901760" cy="1619207"/>
            </a:xfrm>
            <a:prstGeom prst="arc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cxnSp>
          <p:nvCxnSpPr>
            <p:cNvPr id="51" name="直接连接符 50"/>
            <p:cNvCxnSpPr/>
            <p:nvPr/>
          </p:nvCxnSpPr>
          <p:spPr>
            <a:xfrm flipH="1">
              <a:off x="3011554" y="2478829"/>
              <a:ext cx="188906" cy="11429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H="1">
              <a:off x="2859160" y="2289921"/>
              <a:ext cx="195255" cy="7619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文本框 52"/>
          <p:cNvSpPr txBox="1">
            <a:spLocks noChangeArrowheads="1"/>
          </p:cNvSpPr>
          <p:nvPr/>
        </p:nvSpPr>
        <p:spPr bwMode="auto">
          <a:xfrm>
            <a:off x="3081338" y="2686050"/>
            <a:ext cx="11144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当前扇区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54" name="文本框 53"/>
          <p:cNvSpPr txBox="1">
            <a:spLocks noChangeArrowheads="1"/>
          </p:cNvSpPr>
          <p:nvPr/>
        </p:nvSpPr>
        <p:spPr bwMode="auto">
          <a:xfrm>
            <a:off x="4030663" y="3614738"/>
            <a:ext cx="11144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目标扇区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pic>
        <p:nvPicPr>
          <p:cNvPr id="55" name="图片 5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367"/>
          <a:stretch>
            <a:fillRect/>
          </a:stretch>
        </p:blipFill>
        <p:spPr bwMode="auto">
          <a:xfrm>
            <a:off x="1106488" y="1416050"/>
            <a:ext cx="6884987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" name="矩形 55"/>
          <p:cNvSpPr/>
          <p:nvPr/>
        </p:nvSpPr>
        <p:spPr>
          <a:xfrm>
            <a:off x="2952750" y="1454150"/>
            <a:ext cx="685800" cy="2508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标题 1"/>
          <p:cNvSpPr>
            <a:spLocks noGrp="1"/>
          </p:cNvSpPr>
          <p:nvPr>
            <p:ph type="title"/>
          </p:nvPr>
        </p:nvSpPr>
        <p:spPr>
          <a:xfrm>
            <a:off x="357188" y="444500"/>
            <a:ext cx="7591425" cy="762000"/>
          </a:xfrm>
        </p:spPr>
        <p:txBody>
          <a:bodyPr/>
          <a:lstStyle/>
          <a:p>
            <a:r>
              <a:rPr lang="zh-CN" altLang="en-US">
                <a:latin typeface="SimSun" panose="02010600030101010101" pitchFamily="2" charset="-122"/>
                <a:ea typeface="SimSun" panose="02010600030101010101" pitchFamily="2" charset="-122"/>
              </a:rPr>
              <a:t>寻道时间</a:t>
            </a:r>
            <a:endParaRPr lang="en-US" altLang="en-US"/>
          </a:p>
        </p:txBody>
      </p:sp>
      <p:sp>
        <p:nvSpPr>
          <p:cNvPr id="15" name="Rectangle 35"/>
          <p:cNvSpPr txBox="1">
            <a:spLocks noChangeArrowheads="1"/>
          </p:cNvSpPr>
          <p:nvPr/>
        </p:nvSpPr>
        <p:spPr>
          <a:xfrm>
            <a:off x="396875" y="3449638"/>
            <a:ext cx="7896225" cy="2884487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/>
            <a:r>
              <a:rPr lang="zh-CN" altLang="en-US"/>
              <a:t>定义：将磁头位移至目标磁道经历的时间</a:t>
            </a:r>
            <a:endParaRPr lang="en-US" altLang="zh-CN"/>
          </a:p>
          <a:p>
            <a:pPr eaLnBrk="1" hangingPunct="1"/>
            <a:r>
              <a:rPr lang="en-US" altLang="zh-CN"/>
              <a:t>Ts = m x n + s</a:t>
            </a:r>
            <a:endParaRPr lang="en-US" altLang="zh-CN"/>
          </a:p>
          <a:p>
            <a:pPr lvl="1" eaLnBrk="1" hangingPunct="1"/>
            <a:r>
              <a:rPr lang="en-US" altLang="zh-CN"/>
              <a:t>m: </a:t>
            </a:r>
            <a:r>
              <a:rPr lang="zh-CN" altLang="en-US"/>
              <a:t>递进一个磁道时间（约</a:t>
            </a:r>
            <a:r>
              <a:rPr lang="en-US" altLang="zh-CN"/>
              <a:t>0.05ms</a:t>
            </a:r>
            <a:r>
              <a:rPr lang="zh-CN" altLang="en-US"/>
              <a:t>）</a:t>
            </a:r>
            <a:endParaRPr lang="zh-CN" altLang="en-US"/>
          </a:p>
          <a:p>
            <a:pPr lvl="1" eaLnBrk="1" hangingPunct="1"/>
            <a:r>
              <a:rPr lang="en-US" altLang="zh-CN"/>
              <a:t>n: </a:t>
            </a:r>
            <a:r>
              <a:rPr lang="zh-CN" altLang="en-US"/>
              <a:t>当前磁道与指定磁道距离</a:t>
            </a:r>
            <a:endParaRPr lang="zh-CN" altLang="en-US"/>
          </a:p>
          <a:p>
            <a:pPr lvl="1" eaLnBrk="1" hangingPunct="1"/>
            <a:r>
              <a:rPr lang="en-US" altLang="zh-CN"/>
              <a:t>s: </a:t>
            </a:r>
            <a:r>
              <a:rPr lang="zh-CN" altLang="en-US"/>
              <a:t>磁盘启动时间（约</a:t>
            </a:r>
            <a:r>
              <a:rPr lang="en-US" altLang="zh-CN"/>
              <a:t>2ms</a:t>
            </a:r>
            <a:r>
              <a:rPr lang="zh-CN" altLang="en-US"/>
              <a:t>）</a:t>
            </a:r>
            <a:endParaRPr lang="zh-CN" altLang="en-US"/>
          </a:p>
          <a:p>
            <a:pPr lvl="1" eaLnBrk="1" hangingPunct="1"/>
            <a:r>
              <a:rPr lang="zh-CN" altLang="en-US"/>
              <a:t>举例：</a:t>
            </a:r>
            <a:r>
              <a:rPr lang="en-US" altLang="zh-CN"/>
              <a:t>n=100</a:t>
            </a:r>
            <a:r>
              <a:rPr lang="zh-CN" altLang="en-US"/>
              <a:t>，则</a:t>
            </a:r>
            <a:r>
              <a:rPr lang="en-US" altLang="zh-CN"/>
              <a:t>Ts = ?</a:t>
            </a:r>
            <a:endParaRPr lang="en-US" altLang="zh-CN"/>
          </a:p>
          <a:p>
            <a:pPr lvl="1" eaLnBrk="1" hangingPunct="1"/>
            <a:r>
              <a:rPr lang="en-US" altLang="zh-CN"/>
              <a:t>Ts = 0.05 * 100 + 2 = 7ms</a:t>
            </a:r>
            <a:endParaRPr lang="en-US" altLang="zh-CN"/>
          </a:p>
          <a:p>
            <a:pPr eaLnBrk="1" hangingPunct="1"/>
            <a:endParaRPr lang="en-US" altLang="zh-CN"/>
          </a:p>
          <a:p>
            <a:pPr eaLnBrk="1" hangingPunct="1"/>
            <a:endParaRPr lang="en-US" altLang="zh-CN"/>
          </a:p>
        </p:txBody>
      </p:sp>
      <p:grpSp>
        <p:nvGrpSpPr>
          <p:cNvPr id="46084" name="组合 15"/>
          <p:cNvGrpSpPr/>
          <p:nvPr/>
        </p:nvGrpSpPr>
        <p:grpSpPr bwMode="auto">
          <a:xfrm>
            <a:off x="2819400" y="1296988"/>
            <a:ext cx="3429000" cy="1752600"/>
            <a:chOff x="2819446" y="1297760"/>
            <a:chExt cx="3428910" cy="1752554"/>
          </a:xfrm>
        </p:grpSpPr>
        <p:sp>
          <p:nvSpPr>
            <p:cNvPr id="17" name="椭圆 16"/>
            <p:cNvSpPr/>
            <p:nvPr/>
          </p:nvSpPr>
          <p:spPr>
            <a:xfrm>
              <a:off x="2819446" y="1297760"/>
              <a:ext cx="3428910" cy="175255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3011529" y="1415232"/>
              <a:ext cx="3084431" cy="1482686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cxnSp>
          <p:nvCxnSpPr>
            <p:cNvPr id="19" name="直接连接符 18"/>
            <p:cNvCxnSpPr/>
            <p:nvPr/>
          </p:nvCxnSpPr>
          <p:spPr>
            <a:xfrm flipH="1">
              <a:off x="3011529" y="2478829"/>
              <a:ext cx="188907" cy="11429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H="1">
              <a:off x="2859133" y="2289921"/>
              <a:ext cx="195257" cy="7619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085" name="文本框 20"/>
          <p:cNvSpPr txBox="1">
            <a:spLocks noChangeArrowheads="1"/>
          </p:cNvSpPr>
          <p:nvPr/>
        </p:nvSpPr>
        <p:spPr bwMode="auto">
          <a:xfrm>
            <a:off x="2454275" y="2794000"/>
            <a:ext cx="11144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当前磁道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46086" name="文本框 21"/>
          <p:cNvSpPr txBox="1">
            <a:spLocks noChangeArrowheads="1"/>
          </p:cNvSpPr>
          <p:nvPr/>
        </p:nvSpPr>
        <p:spPr bwMode="auto">
          <a:xfrm>
            <a:off x="3508375" y="1673225"/>
            <a:ext cx="11144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>
                <a:solidFill>
                  <a:srgbClr val="FF0000"/>
                </a:solidFill>
                <a:latin typeface="Arial Narrow" panose="020B0606020202030204" pitchFamily="34" charset="0"/>
              </a:rPr>
              <a:t>目标磁道</a:t>
            </a:r>
            <a:endParaRPr lang="zh-CN" altLang="en-US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3783013" y="2133600"/>
            <a:ext cx="188912" cy="1158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3717925" y="1993900"/>
            <a:ext cx="195263" cy="762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3894138" y="1981200"/>
            <a:ext cx="635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3729038" y="2057400"/>
            <a:ext cx="65087" cy="1920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3757613" y="2206625"/>
            <a:ext cx="466725" cy="287338"/>
          </a:xfrm>
          <a:prstGeom prst="line">
            <a:avLst/>
          </a:prstGeom>
          <a:ln w="28575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1028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磁盘访问时间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47107" name="Rectangle 1029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366125" cy="5135563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访问某个扇区的平均时间为 </a:t>
            </a:r>
            <a:r>
              <a:rPr lang="en-US" altLang="zh-CN">
                <a:ea typeface="SimSun" panose="02010600030101010101" pitchFamily="2" charset="-122"/>
              </a:rPr>
              <a:t>: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访问时间  </a:t>
            </a:r>
            <a:r>
              <a:rPr lang="en-US" altLang="zh-CN">
                <a:ea typeface="SimSun" panose="02010600030101010101" pitchFamily="2" charset="-122"/>
              </a:rPr>
              <a:t>=  </a:t>
            </a:r>
            <a:r>
              <a:rPr lang="zh-CN" altLang="en-US">
                <a:ea typeface="SimSun" panose="02010600030101010101" pitchFamily="2" charset="-122"/>
              </a:rPr>
              <a:t>寻道时间 </a:t>
            </a:r>
            <a:r>
              <a:rPr lang="en-US" altLang="zh-CN">
                <a:ea typeface="SimSun" panose="02010600030101010101" pitchFamily="2" charset="-122"/>
              </a:rPr>
              <a:t>+  </a:t>
            </a:r>
            <a:r>
              <a:rPr lang="zh-CN" altLang="en-US">
                <a:ea typeface="SimSun" panose="02010600030101010101" pitchFamily="2" charset="-122"/>
              </a:rPr>
              <a:t>旋转时间 </a:t>
            </a:r>
            <a:r>
              <a:rPr lang="en-US" altLang="zh-CN">
                <a:ea typeface="SimSun" panose="02010600030101010101" pitchFamily="2" charset="-122"/>
              </a:rPr>
              <a:t>+ </a:t>
            </a:r>
            <a:r>
              <a:rPr lang="zh-CN" altLang="en-US">
                <a:ea typeface="SimSun" panose="02010600030101010101" pitchFamily="2" charset="-122"/>
              </a:rPr>
              <a:t>数据传输时间 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寻道时间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磁头由一个柱面移动到另一个柱面的时间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通常寻道时间为： </a:t>
            </a:r>
            <a:r>
              <a:rPr lang="en-US" altLang="zh-CN">
                <a:ea typeface="SimSun" panose="02010600030101010101" pitchFamily="2" charset="-122"/>
              </a:rPr>
              <a:t>3—9 ms</a:t>
            </a:r>
            <a:endParaRPr lang="en-US" altLang="zh-CN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旋转时间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经过磁盘旋转，目标扇区到达磁头下的时间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最大旋转延迟 </a:t>
            </a:r>
            <a:r>
              <a:rPr lang="en-US" altLang="zh-CN">
                <a:ea typeface="SimSun" panose="02010600030101010101" pitchFamily="2" charset="-122"/>
              </a:rPr>
              <a:t>=  1/RPMs x 60 sec/1 min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平均旋转延迟 </a:t>
            </a:r>
            <a:r>
              <a:rPr lang="en-US" altLang="zh-CN">
                <a:ea typeface="SimSun" panose="02010600030101010101" pitchFamily="2" charset="-122"/>
              </a:rPr>
              <a:t>= 0.5 x </a:t>
            </a:r>
            <a:r>
              <a:rPr lang="zh-CN" altLang="en-US">
                <a:ea typeface="SimSun" panose="02010600030101010101" pitchFamily="2" charset="-122"/>
              </a:rPr>
              <a:t>最大旋转延迟</a:t>
            </a:r>
            <a:r>
              <a:rPr lang="en-US" altLang="zh-CN">
                <a:ea typeface="SimSun" panose="02010600030101010101" pitchFamily="2" charset="-122"/>
              </a:rPr>
              <a:t> 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通常旋转时间 </a:t>
            </a:r>
            <a:r>
              <a:rPr lang="en-US" altLang="zh-CN">
                <a:ea typeface="SimSun" panose="02010600030101010101" pitchFamily="2" charset="-122"/>
              </a:rPr>
              <a:t>= 7200 RPMs</a:t>
            </a:r>
            <a:endParaRPr lang="en-US" altLang="zh-CN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数据传输时间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传输每个扇区所需时间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数据传输时间 </a:t>
            </a:r>
            <a:r>
              <a:rPr lang="en-US" altLang="zh-CN">
                <a:ea typeface="SimSun" panose="02010600030101010101" pitchFamily="2" charset="-122"/>
              </a:rPr>
              <a:t>= 1/RPM x 1/(</a:t>
            </a:r>
            <a:r>
              <a:rPr lang="zh-CN" altLang="en-US">
                <a:ea typeface="SimSun" panose="02010600030101010101" pitchFamily="2" charset="-122"/>
              </a:rPr>
              <a:t>平均扇区数</a:t>
            </a:r>
            <a:r>
              <a:rPr lang="en-US" altLang="zh-CN">
                <a:ea typeface="SimSun" panose="02010600030101010101" pitchFamily="2" charset="-122"/>
              </a:rPr>
              <a:t>/</a:t>
            </a:r>
            <a:r>
              <a:rPr lang="zh-CN" altLang="en-US">
                <a:ea typeface="SimSun" panose="02010600030101010101" pitchFamily="2" charset="-122"/>
              </a:rPr>
              <a:t>磁道</a:t>
            </a:r>
            <a:r>
              <a:rPr lang="en-US" altLang="zh-CN">
                <a:ea typeface="SimSun" panose="02010600030101010101" pitchFamily="2" charset="-122"/>
              </a:rPr>
              <a:t>) x 60 </a:t>
            </a:r>
            <a:r>
              <a:rPr lang="zh-CN" altLang="en-US">
                <a:ea typeface="SimSun" panose="02010600030101010101" pitchFamily="2" charset="-122"/>
              </a:rPr>
              <a:t>秒</a:t>
            </a:r>
            <a:r>
              <a:rPr lang="en-US" altLang="zh-CN">
                <a:ea typeface="SimSun" panose="02010600030101010101" pitchFamily="2" charset="-122"/>
              </a:rPr>
              <a:t>/1 </a:t>
            </a:r>
            <a:r>
              <a:rPr lang="zh-CN" altLang="en-US">
                <a:ea typeface="SimSun" panose="02010600030101010101" pitchFamily="2" charset="-122"/>
              </a:rPr>
              <a:t>分钟</a:t>
            </a:r>
            <a:r>
              <a:rPr lang="en-US" altLang="zh-CN">
                <a:ea typeface="SimSun" panose="02010600030101010101" pitchFamily="2" charset="-122"/>
              </a:rPr>
              <a:t>.</a:t>
            </a:r>
            <a:endParaRPr lang="en-US" altLang="zh-CN"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1028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磁盘访问时间示例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49155" name="Rectangle 1029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747125" cy="497205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给定条件</a:t>
            </a:r>
            <a:r>
              <a:rPr lang="en-US" altLang="zh-CN">
                <a:ea typeface="SimSun" panose="02010600030101010101" pitchFamily="2" charset="-122"/>
              </a:rPr>
              <a:t>: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旋转速度 </a:t>
            </a:r>
            <a:r>
              <a:rPr lang="en-US" altLang="zh-CN">
                <a:ea typeface="SimSun" panose="02010600030101010101" pitchFamily="2" charset="-122"/>
              </a:rPr>
              <a:t>= 7,200 RPM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平均寻道时间 </a:t>
            </a:r>
            <a:r>
              <a:rPr lang="en-US" altLang="zh-CN">
                <a:ea typeface="SimSun" panose="02010600030101010101" pitchFamily="2" charset="-122"/>
              </a:rPr>
              <a:t>= 9 ms.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平均扇区数</a:t>
            </a:r>
            <a:r>
              <a:rPr lang="en-US" altLang="zh-CN">
                <a:ea typeface="SimSun" panose="02010600030101010101" pitchFamily="2" charset="-122"/>
              </a:rPr>
              <a:t>/</a:t>
            </a:r>
            <a:r>
              <a:rPr lang="zh-CN" altLang="en-US">
                <a:ea typeface="SimSun" panose="02010600030101010101" pitchFamily="2" charset="-122"/>
              </a:rPr>
              <a:t>磁道 </a:t>
            </a:r>
            <a:r>
              <a:rPr lang="en-US" altLang="zh-CN">
                <a:ea typeface="SimSun" panose="02010600030101010101" pitchFamily="2" charset="-122"/>
              </a:rPr>
              <a:t>= 400.</a:t>
            </a:r>
            <a:endParaRPr lang="en-US" altLang="zh-CN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计算结果</a:t>
            </a:r>
            <a:r>
              <a:rPr lang="en-US" altLang="zh-CN">
                <a:ea typeface="SimSun" panose="02010600030101010101" pitchFamily="2" charset="-122"/>
              </a:rPr>
              <a:t>: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平均旋转时间 </a:t>
            </a:r>
            <a:r>
              <a:rPr lang="en-US" altLang="zh-CN">
                <a:ea typeface="SimSun" panose="02010600030101010101" pitchFamily="2" charset="-122"/>
              </a:rPr>
              <a:t>= 1/2 x (60 secs/7200 RPM) x 1000 ms/sec = 4 ms.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数据传输时间 </a:t>
            </a:r>
            <a:r>
              <a:rPr lang="en-US" altLang="zh-CN">
                <a:ea typeface="SimSun" panose="02010600030101010101" pitchFamily="2" charset="-122"/>
              </a:rPr>
              <a:t>= 60/7200 RPM x 1/400 secs/track x 1000 ms/sec = 0.02 ms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服务总时间  </a:t>
            </a:r>
            <a:r>
              <a:rPr lang="en-US" altLang="zh-CN">
                <a:ea typeface="SimSun" panose="02010600030101010101" pitchFamily="2" charset="-122"/>
              </a:rPr>
              <a:t>= 9 ms + 4 ms + 0.02 ms = 13.02 ms</a:t>
            </a:r>
            <a:endParaRPr lang="en-US" altLang="zh-CN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重点</a:t>
            </a:r>
            <a:r>
              <a:rPr lang="en-US" altLang="zh-CN">
                <a:ea typeface="SimSun" panose="02010600030101010101" pitchFamily="2" charset="-122"/>
              </a:rPr>
              <a:t>: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访问时间主要由寻道时间和旋转时间组成</a:t>
            </a:r>
            <a:r>
              <a:rPr lang="en-US" altLang="zh-CN">
                <a:ea typeface="SimSun" panose="02010600030101010101" pitchFamily="2" charset="-122"/>
              </a:rPr>
              <a:t>.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访问扇区的第一个</a:t>
            </a:r>
            <a:r>
              <a:rPr lang="en-US" altLang="zh-CN">
                <a:ea typeface="SimSun" panose="02010600030101010101" pitchFamily="2" charset="-122"/>
              </a:rPr>
              <a:t>bit</a:t>
            </a:r>
            <a:r>
              <a:rPr lang="zh-CN" altLang="en-US">
                <a:ea typeface="SimSun" panose="02010600030101010101" pitchFamily="2" charset="-122"/>
              </a:rPr>
              <a:t>比较消耗时间，剩余</a:t>
            </a:r>
            <a:r>
              <a:rPr lang="en-US" altLang="zh-CN">
                <a:ea typeface="SimSun" panose="02010600030101010101" pitchFamily="2" charset="-122"/>
              </a:rPr>
              <a:t>bit</a:t>
            </a:r>
            <a:r>
              <a:rPr lang="zh-CN" altLang="en-US">
                <a:ea typeface="SimSun" panose="02010600030101010101" pitchFamily="2" charset="-122"/>
              </a:rPr>
              <a:t>较快</a:t>
            </a:r>
            <a:r>
              <a:rPr lang="en-US" altLang="zh-CN">
                <a:ea typeface="SimSun" panose="02010600030101010101" pitchFamily="2" charset="-122"/>
              </a:rPr>
              <a:t>.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en-US" altLang="zh-CN">
                <a:ea typeface="SimSun" panose="02010600030101010101" pitchFamily="2" charset="-122"/>
              </a:rPr>
              <a:t>SRAM </a:t>
            </a:r>
            <a:r>
              <a:rPr lang="zh-CN" altLang="en-US">
                <a:ea typeface="SimSun" panose="02010600030101010101" pitchFamily="2" charset="-122"/>
              </a:rPr>
              <a:t>访问时间为 </a:t>
            </a:r>
            <a:r>
              <a:rPr lang="en-US" altLang="zh-CN">
                <a:ea typeface="SimSun" panose="02010600030101010101" pitchFamily="2" charset="-122"/>
              </a:rPr>
              <a:t>4 ns/</a:t>
            </a:r>
            <a:r>
              <a:rPr lang="zh-CN" altLang="en-US">
                <a:ea typeface="SimSun" panose="02010600030101010101" pitchFamily="2" charset="-122"/>
              </a:rPr>
              <a:t>双字</a:t>
            </a:r>
            <a:r>
              <a:rPr lang="en-US" altLang="zh-CN">
                <a:ea typeface="SimSun" panose="02010600030101010101" pitchFamily="2" charset="-122"/>
              </a:rPr>
              <a:t>, DRAM </a:t>
            </a:r>
            <a:r>
              <a:rPr lang="zh-CN" altLang="en-US">
                <a:ea typeface="SimSun" panose="02010600030101010101" pitchFamily="2" charset="-122"/>
              </a:rPr>
              <a:t>为 </a:t>
            </a:r>
            <a:r>
              <a:rPr lang="en-US" altLang="zh-CN">
                <a:ea typeface="SimSun" panose="02010600030101010101" pitchFamily="2" charset="-122"/>
              </a:rPr>
              <a:t>60 ns/</a:t>
            </a:r>
            <a:r>
              <a:rPr lang="zh-CN" altLang="en-US">
                <a:ea typeface="SimSun" panose="02010600030101010101" pitchFamily="2" charset="-122"/>
              </a:rPr>
              <a:t>双字</a:t>
            </a:r>
            <a:endParaRPr lang="zh-CN" altLang="en-US">
              <a:ea typeface="SimSun" panose="02010600030101010101" pitchFamily="2" charset="-122"/>
            </a:endParaRPr>
          </a:p>
          <a:p>
            <a:pPr lvl="2" eaLnBrk="1" hangingPunct="1"/>
            <a:r>
              <a:rPr lang="zh-CN" altLang="en-US">
                <a:ea typeface="SimSun" panose="02010600030101010101" pitchFamily="2" charset="-122"/>
              </a:rPr>
              <a:t>磁盘比</a:t>
            </a:r>
            <a:r>
              <a:rPr lang="en-US" altLang="zh-CN">
                <a:ea typeface="SimSun" panose="02010600030101010101" pitchFamily="2" charset="-122"/>
              </a:rPr>
              <a:t>SRAM</a:t>
            </a:r>
            <a:r>
              <a:rPr lang="zh-CN" altLang="en-US">
                <a:ea typeface="SimSun" panose="02010600030101010101" pitchFamily="2" charset="-122"/>
              </a:rPr>
              <a:t>慢</a:t>
            </a:r>
            <a:r>
              <a:rPr lang="en-US" altLang="zh-CN">
                <a:ea typeface="SimSun" panose="02010600030101010101" pitchFamily="2" charset="-122"/>
              </a:rPr>
              <a:t>4,0000</a:t>
            </a:r>
            <a:r>
              <a:rPr lang="zh-CN" altLang="en-US">
                <a:ea typeface="SimSun" panose="02010600030101010101" pitchFamily="2" charset="-122"/>
              </a:rPr>
              <a:t>倍</a:t>
            </a:r>
            <a:r>
              <a:rPr lang="en-US" altLang="zh-CN">
                <a:ea typeface="SimSun" panose="02010600030101010101" pitchFamily="2" charset="-122"/>
              </a:rPr>
              <a:t>, </a:t>
            </a:r>
            <a:endParaRPr lang="en-US" altLang="zh-CN">
              <a:ea typeface="SimSun" panose="02010600030101010101" pitchFamily="2" charset="-122"/>
            </a:endParaRPr>
          </a:p>
          <a:p>
            <a:pPr lvl="2" eaLnBrk="1" hangingPunct="1"/>
            <a:r>
              <a:rPr lang="zh-CN" altLang="en-US">
                <a:ea typeface="SimSun" panose="02010600030101010101" pitchFamily="2" charset="-122"/>
              </a:rPr>
              <a:t>磁盘比 </a:t>
            </a:r>
            <a:r>
              <a:rPr lang="en-US" altLang="zh-CN">
                <a:ea typeface="SimSun" panose="02010600030101010101" pitchFamily="2" charset="-122"/>
              </a:rPr>
              <a:t>DRAM</a:t>
            </a:r>
            <a:r>
              <a:rPr lang="zh-CN" altLang="en-US">
                <a:ea typeface="SimSun" panose="02010600030101010101" pitchFamily="2" charset="-122"/>
              </a:rPr>
              <a:t>慢</a:t>
            </a:r>
            <a:r>
              <a:rPr lang="en-US" altLang="zh-CN">
                <a:ea typeface="SimSun" panose="02010600030101010101" pitchFamily="2" charset="-122"/>
              </a:rPr>
              <a:t>2500</a:t>
            </a:r>
            <a:r>
              <a:rPr lang="zh-CN" altLang="en-US">
                <a:ea typeface="SimSun" panose="02010600030101010101" pitchFamily="2" charset="-122"/>
              </a:rPr>
              <a:t>倍</a:t>
            </a:r>
            <a:r>
              <a:rPr lang="en-US" altLang="zh-CN">
                <a:ea typeface="SimSun" panose="02010600030101010101" pitchFamily="2" charset="-122"/>
              </a:rPr>
              <a:t>.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endParaRPr lang="en-US" altLang="zh-CN"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1028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逻辑磁盘块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51203" name="Rectangle 1029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现代磁盘将复杂的物理结构转换成简单的抽象视图</a:t>
            </a:r>
            <a:r>
              <a:rPr lang="en-US" altLang="zh-CN">
                <a:ea typeface="SimSun" panose="02010600030101010101" pitchFamily="2" charset="-122"/>
              </a:rPr>
              <a:t>: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一组连续扇区被封装成一个</a:t>
            </a:r>
            <a:r>
              <a:rPr lang="en-US" altLang="zh-CN">
                <a:ea typeface="SimSun" panose="02010600030101010101" pitchFamily="2" charset="-122"/>
              </a:rPr>
              <a:t>b-sized</a:t>
            </a:r>
            <a:r>
              <a:rPr lang="zh-CN" altLang="en-US">
                <a:ea typeface="SimSun" panose="02010600030101010101" pitchFamily="2" charset="-122"/>
              </a:rPr>
              <a:t>大小的逻辑盘块 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逻辑块与物理块之间的映射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由磁盘控制器（硬件和固件组成）来维护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将读写请求地址转换成三元组：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(</a:t>
            </a:r>
            <a:r>
              <a:rPr lang="zh-CN" altLang="en-US">
                <a:solidFill>
                  <a:srgbClr val="FF0000"/>
                </a:solidFill>
                <a:ea typeface="SimSun" panose="02010600030101010101" pitchFamily="2" charset="-122"/>
              </a:rPr>
              <a:t>盘面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,</a:t>
            </a:r>
            <a:r>
              <a:rPr lang="zh-CN" altLang="en-US">
                <a:solidFill>
                  <a:srgbClr val="FF0000"/>
                </a:solidFill>
                <a:ea typeface="SimSun" panose="02010600030101010101" pitchFamily="2" charset="-122"/>
              </a:rPr>
              <a:t>磁道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,</a:t>
            </a:r>
            <a:r>
              <a:rPr lang="zh-CN" altLang="en-US">
                <a:solidFill>
                  <a:srgbClr val="FF0000"/>
                </a:solidFill>
                <a:ea typeface="SimSun" panose="02010600030101010101" pitchFamily="2" charset="-122"/>
              </a:rPr>
              <a:t>扇区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) .</a:t>
            </a:r>
            <a:endParaRPr lang="en-US" altLang="zh-CN">
              <a:solidFill>
                <a:srgbClr val="FF0000"/>
              </a:solidFill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允许控制器从每个区域中保留一部分空闲柱面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区分</a:t>
            </a:r>
            <a:r>
              <a:rPr lang="en-US" altLang="zh-CN">
                <a:ea typeface="SimSun" panose="02010600030101010101" pitchFamily="2" charset="-122"/>
              </a:rPr>
              <a:t>“</a:t>
            </a:r>
            <a:r>
              <a:rPr lang="zh-CN" altLang="en-US">
                <a:ea typeface="SimSun" panose="02010600030101010101" pitchFamily="2" charset="-122"/>
              </a:rPr>
              <a:t>格式化容量</a:t>
            </a:r>
            <a:r>
              <a:rPr lang="en-US" altLang="zh-CN">
                <a:ea typeface="SimSun" panose="02010600030101010101" pitchFamily="2" charset="-122"/>
              </a:rPr>
              <a:t>”</a:t>
            </a:r>
            <a:r>
              <a:rPr lang="zh-CN" altLang="en-US">
                <a:ea typeface="SimSun" panose="02010600030101010101" pitchFamily="2" charset="-122"/>
              </a:rPr>
              <a:t>和</a:t>
            </a:r>
            <a:r>
              <a:rPr lang="en-US" altLang="zh-CN">
                <a:ea typeface="SimSun" panose="02010600030101010101" pitchFamily="2" charset="-122"/>
              </a:rPr>
              <a:t>“</a:t>
            </a:r>
            <a:r>
              <a:rPr lang="zh-CN" altLang="en-US">
                <a:ea typeface="SimSun" panose="02010600030101010101" pitchFamily="2" charset="-122"/>
              </a:rPr>
              <a:t>最大容量</a:t>
            </a:r>
            <a:r>
              <a:rPr lang="en-US" altLang="zh-CN">
                <a:ea typeface="SimSun" panose="02010600030101010101" pitchFamily="2" charset="-122"/>
              </a:rPr>
              <a:t>“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/>
            <a:endParaRPr lang="en-US" altLang="zh-CN"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51"/>
          <p:cNvSpPr>
            <a:spLocks noGrp="1" noChangeArrowheads="1"/>
          </p:cNvSpPr>
          <p:nvPr>
            <p:ph type="title"/>
          </p:nvPr>
        </p:nvSpPr>
        <p:spPr>
          <a:xfrm>
            <a:off x="357188" y="333375"/>
            <a:ext cx="7591425" cy="762000"/>
          </a:xfrm>
        </p:spPr>
        <p:txBody>
          <a:bodyPr/>
          <a:lstStyle/>
          <a:p>
            <a:pPr eaLnBrk="1" hangingPunct="1"/>
            <a:r>
              <a:rPr lang="en-US" altLang="zh-CN">
                <a:ea typeface="SimSun" panose="02010600030101010101" pitchFamily="2" charset="-122"/>
              </a:rPr>
              <a:t>I/O </a:t>
            </a:r>
            <a:r>
              <a:rPr lang="zh-CN" altLang="en-US">
                <a:ea typeface="SimSun" panose="02010600030101010101" pitchFamily="2" charset="-122"/>
              </a:rPr>
              <a:t>总线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53251" name="Rectangle 4"/>
          <p:cNvSpPr>
            <a:spLocks noChangeArrowheads="1"/>
          </p:cNvSpPr>
          <p:nvPr/>
        </p:nvSpPr>
        <p:spPr bwMode="auto">
          <a:xfrm>
            <a:off x="6880225" y="2876550"/>
            <a:ext cx="909638" cy="914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主存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52" name="AutoShape 5"/>
          <p:cNvSpPr>
            <a:spLocks noChangeArrowheads="1"/>
          </p:cNvSpPr>
          <p:nvPr/>
        </p:nvSpPr>
        <p:spPr bwMode="auto">
          <a:xfrm>
            <a:off x="5356225" y="3028950"/>
            <a:ext cx="1492250" cy="533400"/>
          </a:xfrm>
          <a:prstGeom prst="leftRightArrow">
            <a:avLst>
              <a:gd name="adj1" fmla="val 50000"/>
              <a:gd name="adj2" fmla="val 55952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53" name="Rectangle 6"/>
          <p:cNvSpPr>
            <a:spLocks noChangeArrowheads="1"/>
          </p:cNvSpPr>
          <p:nvPr/>
        </p:nvSpPr>
        <p:spPr bwMode="auto">
          <a:xfrm>
            <a:off x="4441825" y="3060700"/>
            <a:ext cx="909638" cy="577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I/O </a:t>
            </a:r>
            <a:endParaRPr lang="en-US" altLang="zh-CN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桥接器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54" name="AutoShape 7"/>
          <p:cNvSpPr>
            <a:spLocks noChangeArrowheads="1"/>
          </p:cNvSpPr>
          <p:nvPr/>
        </p:nvSpPr>
        <p:spPr bwMode="auto">
          <a:xfrm>
            <a:off x="2984500" y="3028950"/>
            <a:ext cx="1452563" cy="533400"/>
          </a:xfrm>
          <a:prstGeom prst="leftRightArrow">
            <a:avLst>
              <a:gd name="adj1" fmla="val 50000"/>
              <a:gd name="adj2" fmla="val 54464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55" name="Rectangle 8"/>
          <p:cNvSpPr>
            <a:spLocks noChangeArrowheads="1"/>
          </p:cNvSpPr>
          <p:nvPr/>
        </p:nvSpPr>
        <p:spPr bwMode="auto">
          <a:xfrm>
            <a:off x="1084263" y="3060700"/>
            <a:ext cx="1873250" cy="577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总线接口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56" name="Rectangle 9"/>
          <p:cNvSpPr>
            <a:spLocks noChangeArrowheads="1"/>
          </p:cNvSpPr>
          <p:nvPr/>
        </p:nvSpPr>
        <p:spPr bwMode="auto">
          <a:xfrm>
            <a:off x="2000250" y="1733550"/>
            <a:ext cx="684213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57" name="Rectangle 10"/>
          <p:cNvSpPr>
            <a:spLocks noChangeArrowheads="1"/>
          </p:cNvSpPr>
          <p:nvPr/>
        </p:nvSpPr>
        <p:spPr bwMode="auto">
          <a:xfrm>
            <a:off x="2000250" y="1885950"/>
            <a:ext cx="684213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58" name="Rectangle 11"/>
          <p:cNvSpPr>
            <a:spLocks noChangeArrowheads="1"/>
          </p:cNvSpPr>
          <p:nvPr/>
        </p:nvSpPr>
        <p:spPr bwMode="auto">
          <a:xfrm>
            <a:off x="2000250" y="2038350"/>
            <a:ext cx="684213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59" name="Rectangle 12"/>
          <p:cNvSpPr>
            <a:spLocks noChangeArrowheads="1"/>
          </p:cNvSpPr>
          <p:nvPr/>
        </p:nvSpPr>
        <p:spPr bwMode="auto">
          <a:xfrm>
            <a:off x="2000250" y="2190750"/>
            <a:ext cx="684213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60" name="Rectangle 13"/>
          <p:cNvSpPr>
            <a:spLocks noChangeArrowheads="1"/>
          </p:cNvSpPr>
          <p:nvPr/>
        </p:nvSpPr>
        <p:spPr bwMode="auto">
          <a:xfrm>
            <a:off x="2000250" y="2343150"/>
            <a:ext cx="684213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61" name="AutoShape 14"/>
          <p:cNvSpPr>
            <a:spLocks noChangeArrowheads="1"/>
          </p:cNvSpPr>
          <p:nvPr/>
        </p:nvSpPr>
        <p:spPr bwMode="auto">
          <a:xfrm>
            <a:off x="2773363" y="1733550"/>
            <a:ext cx="444500" cy="3810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62" name="AutoShape 15"/>
          <p:cNvSpPr>
            <a:spLocks noChangeArrowheads="1"/>
          </p:cNvSpPr>
          <p:nvPr/>
        </p:nvSpPr>
        <p:spPr bwMode="auto">
          <a:xfrm flipH="1">
            <a:off x="2684463" y="2114550"/>
            <a:ext cx="444500" cy="3810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63" name="Rectangle 16"/>
          <p:cNvSpPr>
            <a:spLocks noChangeArrowheads="1"/>
          </p:cNvSpPr>
          <p:nvPr/>
        </p:nvSpPr>
        <p:spPr bwMode="auto">
          <a:xfrm>
            <a:off x="3217863" y="1581150"/>
            <a:ext cx="533400" cy="10668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算术</a:t>
            </a:r>
            <a:endParaRPr lang="zh-CN" altLang="en-US" sz="1600">
              <a:latin typeface="Arial Narrow" panose="020B060602020203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逻辑</a:t>
            </a:r>
            <a:endParaRPr lang="zh-CN" altLang="en-US" sz="1600">
              <a:latin typeface="Arial Narrow" panose="020B060602020203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单元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64" name="Text Box 17"/>
          <p:cNvSpPr txBox="1">
            <a:spLocks noChangeArrowheads="1"/>
          </p:cNvSpPr>
          <p:nvPr/>
        </p:nvSpPr>
        <p:spPr bwMode="auto">
          <a:xfrm>
            <a:off x="1692275" y="1412875"/>
            <a:ext cx="11985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寄存器文件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65" name="AutoShape 18"/>
          <p:cNvSpPr>
            <a:spLocks noChangeArrowheads="1"/>
          </p:cNvSpPr>
          <p:nvPr/>
        </p:nvSpPr>
        <p:spPr bwMode="auto">
          <a:xfrm>
            <a:off x="2074863" y="2571750"/>
            <a:ext cx="609600" cy="457200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66" name="Rectangle 19"/>
          <p:cNvSpPr>
            <a:spLocks noChangeArrowheads="1"/>
          </p:cNvSpPr>
          <p:nvPr/>
        </p:nvSpPr>
        <p:spPr bwMode="auto">
          <a:xfrm>
            <a:off x="931863" y="1352550"/>
            <a:ext cx="2971800" cy="2438400"/>
          </a:xfrm>
          <a:prstGeom prst="rect">
            <a:avLst/>
          </a:prstGeom>
          <a:noFill/>
          <a:ln w="12700" cap="rnd">
            <a:solidFill>
              <a:schemeClr val="tx1"/>
            </a:solidFill>
            <a:prstDash val="sysDot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67" name="Text Box 20"/>
          <p:cNvSpPr txBox="1">
            <a:spLocks noChangeArrowheads="1"/>
          </p:cNvSpPr>
          <p:nvPr/>
        </p:nvSpPr>
        <p:spPr bwMode="auto">
          <a:xfrm>
            <a:off x="819150" y="1047750"/>
            <a:ext cx="9874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CPU </a:t>
            </a:r>
            <a:r>
              <a:rPr lang="zh-CN" altLang="en-US" sz="1600">
                <a:latin typeface="Arial Narrow" panose="020B0606020202030204" pitchFamily="34" charset="0"/>
              </a:rPr>
              <a:t>芯片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68" name="Text Box 21"/>
          <p:cNvSpPr txBox="1">
            <a:spLocks noChangeArrowheads="1"/>
          </p:cNvSpPr>
          <p:nvPr/>
        </p:nvSpPr>
        <p:spPr bwMode="auto">
          <a:xfrm>
            <a:off x="3865563" y="2343150"/>
            <a:ext cx="99536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系统总线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69" name="Line 22"/>
          <p:cNvSpPr>
            <a:spLocks noChangeShapeType="1"/>
          </p:cNvSpPr>
          <p:nvPr/>
        </p:nvSpPr>
        <p:spPr bwMode="auto">
          <a:xfrm flipH="1">
            <a:off x="3751263" y="2647950"/>
            <a:ext cx="68580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70" name="Text Box 23"/>
          <p:cNvSpPr txBox="1">
            <a:spLocks noChangeArrowheads="1"/>
          </p:cNvSpPr>
          <p:nvPr/>
        </p:nvSpPr>
        <p:spPr bwMode="auto">
          <a:xfrm>
            <a:off x="5386388" y="2343150"/>
            <a:ext cx="119856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存储器总线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71" name="Line 24"/>
          <p:cNvSpPr>
            <a:spLocks noChangeShapeType="1"/>
          </p:cNvSpPr>
          <p:nvPr/>
        </p:nvSpPr>
        <p:spPr bwMode="auto">
          <a:xfrm>
            <a:off x="6037263" y="2647950"/>
            <a:ext cx="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72" name="AutoShape 25"/>
          <p:cNvSpPr>
            <a:spLocks noChangeArrowheads="1"/>
          </p:cNvSpPr>
          <p:nvPr/>
        </p:nvSpPr>
        <p:spPr bwMode="auto">
          <a:xfrm>
            <a:off x="4665663" y="371475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73" name="AutoShape 26"/>
          <p:cNvSpPr>
            <a:spLocks noChangeArrowheads="1"/>
          </p:cNvSpPr>
          <p:nvPr/>
        </p:nvSpPr>
        <p:spPr bwMode="auto">
          <a:xfrm flipV="1">
            <a:off x="5770563" y="445135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74" name="Rectangle 27"/>
          <p:cNvSpPr>
            <a:spLocks noChangeArrowheads="1"/>
          </p:cNvSpPr>
          <p:nvPr/>
        </p:nvSpPr>
        <p:spPr bwMode="auto">
          <a:xfrm>
            <a:off x="5351463" y="5175250"/>
            <a:ext cx="12954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磁盘控制器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75" name="AutoShape 28"/>
          <p:cNvSpPr>
            <a:spLocks noChangeArrowheads="1"/>
          </p:cNvSpPr>
          <p:nvPr/>
        </p:nvSpPr>
        <p:spPr bwMode="auto">
          <a:xfrm flipV="1">
            <a:off x="3440113" y="445135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76" name="Rectangle 29"/>
          <p:cNvSpPr>
            <a:spLocks noChangeArrowheads="1"/>
          </p:cNvSpPr>
          <p:nvPr/>
        </p:nvSpPr>
        <p:spPr bwMode="auto">
          <a:xfrm>
            <a:off x="3021013" y="5175250"/>
            <a:ext cx="12954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图形适配器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77" name="AutoShape 30"/>
          <p:cNvSpPr>
            <a:spLocks noChangeArrowheads="1"/>
          </p:cNvSpPr>
          <p:nvPr/>
        </p:nvSpPr>
        <p:spPr bwMode="auto">
          <a:xfrm flipV="1">
            <a:off x="1763713" y="445135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78" name="Rectangle 31"/>
          <p:cNvSpPr>
            <a:spLocks noChangeArrowheads="1"/>
          </p:cNvSpPr>
          <p:nvPr/>
        </p:nvSpPr>
        <p:spPr bwMode="auto">
          <a:xfrm>
            <a:off x="1420813" y="5162550"/>
            <a:ext cx="11430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USB</a:t>
            </a:r>
            <a:endParaRPr lang="en-US" altLang="zh-CN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控制器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79" name="Line 32"/>
          <p:cNvSpPr>
            <a:spLocks noChangeShapeType="1"/>
          </p:cNvSpPr>
          <p:nvPr/>
        </p:nvSpPr>
        <p:spPr bwMode="auto">
          <a:xfrm>
            <a:off x="1649413" y="569595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80" name="Line 33"/>
          <p:cNvSpPr>
            <a:spLocks noChangeShapeType="1"/>
          </p:cNvSpPr>
          <p:nvPr/>
        </p:nvSpPr>
        <p:spPr bwMode="auto">
          <a:xfrm>
            <a:off x="2411413" y="569595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81" name="Text Box 34"/>
          <p:cNvSpPr txBox="1">
            <a:spLocks noChangeArrowheads="1"/>
          </p:cNvSpPr>
          <p:nvPr/>
        </p:nvSpPr>
        <p:spPr bwMode="auto">
          <a:xfrm>
            <a:off x="1277938" y="5924550"/>
            <a:ext cx="5905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鼠标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82" name="Text Box 35"/>
          <p:cNvSpPr txBox="1">
            <a:spLocks noChangeArrowheads="1"/>
          </p:cNvSpPr>
          <p:nvPr/>
        </p:nvSpPr>
        <p:spPr bwMode="auto">
          <a:xfrm>
            <a:off x="2078038" y="5924550"/>
            <a:ext cx="58896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键盘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83" name="Line 36"/>
          <p:cNvSpPr>
            <a:spLocks noChangeShapeType="1"/>
          </p:cNvSpPr>
          <p:nvPr/>
        </p:nvSpPr>
        <p:spPr bwMode="auto">
          <a:xfrm>
            <a:off x="3706813" y="569595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84" name="Text Box 37"/>
          <p:cNvSpPr txBox="1">
            <a:spLocks noChangeArrowheads="1"/>
          </p:cNvSpPr>
          <p:nvPr/>
        </p:nvSpPr>
        <p:spPr bwMode="auto">
          <a:xfrm>
            <a:off x="3214688" y="5924550"/>
            <a:ext cx="79216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显示器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85" name="Line 38"/>
          <p:cNvSpPr>
            <a:spLocks noChangeShapeType="1"/>
          </p:cNvSpPr>
          <p:nvPr/>
        </p:nvSpPr>
        <p:spPr bwMode="auto">
          <a:xfrm>
            <a:off x="6011863" y="5695950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86" name="AutoShape 39"/>
          <p:cNvSpPr>
            <a:spLocks noChangeArrowheads="1"/>
          </p:cNvSpPr>
          <p:nvPr/>
        </p:nvSpPr>
        <p:spPr bwMode="auto">
          <a:xfrm>
            <a:off x="5707063" y="6076950"/>
            <a:ext cx="609600" cy="609600"/>
          </a:xfrm>
          <a:prstGeom prst="can">
            <a:avLst>
              <a:gd name="adj" fmla="val 25000"/>
            </a:avLst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磁盘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87" name="AutoShape 40"/>
          <p:cNvSpPr>
            <a:spLocks noChangeArrowheads="1"/>
          </p:cNvSpPr>
          <p:nvPr/>
        </p:nvSpPr>
        <p:spPr bwMode="auto">
          <a:xfrm>
            <a:off x="855663" y="4235450"/>
            <a:ext cx="7277100" cy="393700"/>
          </a:xfrm>
          <a:prstGeom prst="leftRightArrow">
            <a:avLst>
              <a:gd name="adj1" fmla="val 48611"/>
              <a:gd name="adj2" fmla="val 95500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88" name="Rectangle 41"/>
          <p:cNvSpPr>
            <a:spLocks noChangeArrowheads="1"/>
          </p:cNvSpPr>
          <p:nvPr/>
        </p:nvSpPr>
        <p:spPr bwMode="auto">
          <a:xfrm>
            <a:off x="1931988" y="4405313"/>
            <a:ext cx="166687" cy="152400"/>
          </a:xfrm>
          <a:prstGeom prst="rect">
            <a:avLst/>
          </a:prstGeom>
          <a:solidFill>
            <a:srgbClr val="F7F5C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89" name="Rectangle 42"/>
          <p:cNvSpPr>
            <a:spLocks noChangeArrowheads="1"/>
          </p:cNvSpPr>
          <p:nvPr/>
        </p:nvSpPr>
        <p:spPr bwMode="auto">
          <a:xfrm>
            <a:off x="3608388" y="4395788"/>
            <a:ext cx="166687" cy="152400"/>
          </a:xfrm>
          <a:prstGeom prst="rect">
            <a:avLst/>
          </a:prstGeom>
          <a:solidFill>
            <a:srgbClr val="F7F5C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90" name="Rectangle 43"/>
          <p:cNvSpPr>
            <a:spLocks noChangeArrowheads="1"/>
          </p:cNvSpPr>
          <p:nvPr/>
        </p:nvSpPr>
        <p:spPr bwMode="auto">
          <a:xfrm>
            <a:off x="5942013" y="4386263"/>
            <a:ext cx="161925" cy="152400"/>
          </a:xfrm>
          <a:prstGeom prst="rect">
            <a:avLst/>
          </a:prstGeom>
          <a:solidFill>
            <a:srgbClr val="F7F5C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91" name="Text Box 44"/>
          <p:cNvSpPr txBox="1">
            <a:spLocks noChangeArrowheads="1"/>
          </p:cNvSpPr>
          <p:nvPr/>
        </p:nvSpPr>
        <p:spPr bwMode="auto">
          <a:xfrm>
            <a:off x="4529138" y="4540250"/>
            <a:ext cx="8572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I/O </a:t>
            </a:r>
            <a:r>
              <a:rPr lang="zh-CN" altLang="en-US" sz="1600">
                <a:latin typeface="Arial Narrow" panose="020B0606020202030204" pitchFamily="34" charset="0"/>
              </a:rPr>
              <a:t>总线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3292" name="Rectangle 45"/>
          <p:cNvSpPr>
            <a:spLocks noChangeArrowheads="1"/>
          </p:cNvSpPr>
          <p:nvPr/>
        </p:nvSpPr>
        <p:spPr bwMode="auto">
          <a:xfrm>
            <a:off x="4832350" y="4324350"/>
            <a:ext cx="161925" cy="152400"/>
          </a:xfrm>
          <a:prstGeom prst="rect">
            <a:avLst/>
          </a:prstGeom>
          <a:solidFill>
            <a:srgbClr val="F7F5C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93" name="Rectangle 46"/>
          <p:cNvSpPr>
            <a:spLocks noChangeArrowheads="1"/>
          </p:cNvSpPr>
          <p:nvPr/>
        </p:nvSpPr>
        <p:spPr bwMode="auto">
          <a:xfrm>
            <a:off x="6723063" y="4248150"/>
            <a:ext cx="127000" cy="4064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94" name="Rectangle 47"/>
          <p:cNvSpPr>
            <a:spLocks noChangeArrowheads="1"/>
          </p:cNvSpPr>
          <p:nvPr/>
        </p:nvSpPr>
        <p:spPr bwMode="auto">
          <a:xfrm>
            <a:off x="7027863" y="4248150"/>
            <a:ext cx="127000" cy="4064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95" name="Rectangle 48"/>
          <p:cNvSpPr>
            <a:spLocks noChangeArrowheads="1"/>
          </p:cNvSpPr>
          <p:nvPr/>
        </p:nvSpPr>
        <p:spPr bwMode="auto">
          <a:xfrm>
            <a:off x="7332663" y="4248150"/>
            <a:ext cx="127000" cy="4064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3296" name="Text Box 49"/>
          <p:cNvSpPr txBox="1">
            <a:spLocks noChangeArrowheads="1"/>
          </p:cNvSpPr>
          <p:nvPr/>
        </p:nvSpPr>
        <p:spPr bwMode="auto">
          <a:xfrm>
            <a:off x="6708775" y="4752975"/>
            <a:ext cx="2011363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针对诸如网络适配器</a:t>
            </a:r>
            <a:endParaRPr lang="zh-CN" altLang="en-US" sz="1600">
              <a:latin typeface="Arial Narrow" panose="020B060602020203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这样的其他设备的</a:t>
            </a:r>
            <a:endParaRPr lang="zh-CN" altLang="en-US" sz="1600">
              <a:latin typeface="Arial Narrow" panose="020B060602020203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扩展插槽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47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读取一个磁盘扇区 </a:t>
            </a:r>
            <a:r>
              <a:rPr lang="en-US" altLang="zh-CN">
                <a:ea typeface="SimSun" panose="02010600030101010101" pitchFamily="2" charset="-122"/>
              </a:rPr>
              <a:t>(1)</a:t>
            </a: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55299" name="Rectangle 4"/>
          <p:cNvSpPr>
            <a:spLocks noChangeArrowheads="1"/>
          </p:cNvSpPr>
          <p:nvPr/>
        </p:nvSpPr>
        <p:spPr bwMode="auto">
          <a:xfrm>
            <a:off x="6291263" y="2989263"/>
            <a:ext cx="909637" cy="914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主存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00" name="AutoShape 5"/>
          <p:cNvSpPr>
            <a:spLocks noChangeArrowheads="1"/>
          </p:cNvSpPr>
          <p:nvPr/>
        </p:nvSpPr>
        <p:spPr bwMode="auto">
          <a:xfrm>
            <a:off x="4767263" y="3124200"/>
            <a:ext cx="1492250" cy="533400"/>
          </a:xfrm>
          <a:prstGeom prst="leftRightArrow">
            <a:avLst>
              <a:gd name="adj1" fmla="val 50000"/>
              <a:gd name="adj2" fmla="val 55952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01" name="Rectangle 6"/>
          <p:cNvSpPr>
            <a:spLocks noChangeArrowheads="1"/>
          </p:cNvSpPr>
          <p:nvPr/>
        </p:nvSpPr>
        <p:spPr bwMode="auto">
          <a:xfrm>
            <a:off x="3852863" y="3155950"/>
            <a:ext cx="909637" cy="577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55302" name="AutoShape 7"/>
          <p:cNvSpPr>
            <a:spLocks noChangeArrowheads="1"/>
          </p:cNvSpPr>
          <p:nvPr/>
        </p:nvSpPr>
        <p:spPr bwMode="auto">
          <a:xfrm>
            <a:off x="2395538" y="3124200"/>
            <a:ext cx="1452562" cy="533400"/>
          </a:xfrm>
          <a:prstGeom prst="leftRightArrow">
            <a:avLst>
              <a:gd name="adj1" fmla="val 50000"/>
              <a:gd name="adj2" fmla="val 54464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03" name="Rectangle 8"/>
          <p:cNvSpPr>
            <a:spLocks noChangeArrowheads="1"/>
          </p:cNvSpPr>
          <p:nvPr/>
        </p:nvSpPr>
        <p:spPr bwMode="auto">
          <a:xfrm>
            <a:off x="1411288" y="18288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04" name="Rectangle 9"/>
          <p:cNvSpPr>
            <a:spLocks noChangeArrowheads="1"/>
          </p:cNvSpPr>
          <p:nvPr/>
        </p:nvSpPr>
        <p:spPr bwMode="auto">
          <a:xfrm>
            <a:off x="1411288" y="19812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05" name="Rectangle 10"/>
          <p:cNvSpPr>
            <a:spLocks noChangeArrowheads="1"/>
          </p:cNvSpPr>
          <p:nvPr/>
        </p:nvSpPr>
        <p:spPr bwMode="auto">
          <a:xfrm>
            <a:off x="1411288" y="21336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06" name="Rectangle 11"/>
          <p:cNvSpPr>
            <a:spLocks noChangeArrowheads="1"/>
          </p:cNvSpPr>
          <p:nvPr/>
        </p:nvSpPr>
        <p:spPr bwMode="auto">
          <a:xfrm>
            <a:off x="1411288" y="22860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07" name="Rectangle 12"/>
          <p:cNvSpPr>
            <a:spLocks noChangeArrowheads="1"/>
          </p:cNvSpPr>
          <p:nvPr/>
        </p:nvSpPr>
        <p:spPr bwMode="auto">
          <a:xfrm>
            <a:off x="1411288" y="24384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08" name="AutoShape 13"/>
          <p:cNvSpPr>
            <a:spLocks noChangeArrowheads="1"/>
          </p:cNvSpPr>
          <p:nvPr/>
        </p:nvSpPr>
        <p:spPr bwMode="auto">
          <a:xfrm>
            <a:off x="2184400" y="1828800"/>
            <a:ext cx="444500" cy="3810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09" name="AutoShape 14"/>
          <p:cNvSpPr>
            <a:spLocks noChangeArrowheads="1"/>
          </p:cNvSpPr>
          <p:nvPr/>
        </p:nvSpPr>
        <p:spPr bwMode="auto">
          <a:xfrm flipH="1">
            <a:off x="2095500" y="2209800"/>
            <a:ext cx="444500" cy="3810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10" name="Rectangle 15"/>
          <p:cNvSpPr>
            <a:spLocks noChangeArrowheads="1"/>
          </p:cNvSpPr>
          <p:nvPr/>
        </p:nvSpPr>
        <p:spPr bwMode="auto">
          <a:xfrm>
            <a:off x="2628900" y="1693863"/>
            <a:ext cx="533400" cy="10668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算术</a:t>
            </a:r>
            <a:endParaRPr lang="zh-CN" altLang="en-US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逻辑</a:t>
            </a:r>
            <a:endParaRPr lang="zh-CN" altLang="en-US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单元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11" name="Text Box 16"/>
          <p:cNvSpPr txBox="1">
            <a:spLocks noChangeArrowheads="1"/>
          </p:cNvSpPr>
          <p:nvPr/>
        </p:nvSpPr>
        <p:spPr bwMode="auto">
          <a:xfrm>
            <a:off x="1103313" y="1525588"/>
            <a:ext cx="1198562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寄存器文件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12" name="AutoShape 17"/>
          <p:cNvSpPr>
            <a:spLocks noChangeArrowheads="1"/>
          </p:cNvSpPr>
          <p:nvPr/>
        </p:nvSpPr>
        <p:spPr bwMode="auto">
          <a:xfrm>
            <a:off x="1485900" y="2667000"/>
            <a:ext cx="609600" cy="457200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13" name="Rectangle 18"/>
          <p:cNvSpPr>
            <a:spLocks noChangeArrowheads="1"/>
          </p:cNvSpPr>
          <p:nvPr/>
        </p:nvSpPr>
        <p:spPr bwMode="auto">
          <a:xfrm>
            <a:off x="342900" y="1447800"/>
            <a:ext cx="2971800" cy="2438400"/>
          </a:xfrm>
          <a:prstGeom prst="rect">
            <a:avLst/>
          </a:prstGeom>
          <a:noFill/>
          <a:ln w="12700" cap="rnd">
            <a:solidFill>
              <a:schemeClr val="tx1"/>
            </a:solidFill>
            <a:prstDash val="sysDot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14" name="Text Box 19"/>
          <p:cNvSpPr txBox="1">
            <a:spLocks noChangeArrowheads="1"/>
          </p:cNvSpPr>
          <p:nvPr/>
        </p:nvSpPr>
        <p:spPr bwMode="auto">
          <a:xfrm>
            <a:off x="228600" y="1143000"/>
            <a:ext cx="9874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CPU </a:t>
            </a:r>
            <a:r>
              <a:rPr lang="zh-CN" altLang="en-US" sz="1600">
                <a:latin typeface="Arial Narrow" panose="020B0606020202030204" pitchFamily="34" charset="0"/>
              </a:rPr>
              <a:t>芯片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15" name="AutoShape 20"/>
          <p:cNvSpPr>
            <a:spLocks noChangeArrowheads="1"/>
          </p:cNvSpPr>
          <p:nvPr/>
        </p:nvSpPr>
        <p:spPr bwMode="auto">
          <a:xfrm>
            <a:off x="4076700" y="38100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16" name="AutoShape 21"/>
          <p:cNvSpPr>
            <a:spLocks noChangeArrowheads="1"/>
          </p:cNvSpPr>
          <p:nvPr/>
        </p:nvSpPr>
        <p:spPr bwMode="auto">
          <a:xfrm flipV="1">
            <a:off x="5181600" y="45466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17" name="Rectangle 22"/>
          <p:cNvSpPr>
            <a:spLocks noChangeArrowheads="1"/>
          </p:cNvSpPr>
          <p:nvPr/>
        </p:nvSpPr>
        <p:spPr bwMode="auto">
          <a:xfrm>
            <a:off x="4762500" y="5287963"/>
            <a:ext cx="12954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磁盘控制器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18" name="AutoShape 23"/>
          <p:cNvSpPr>
            <a:spLocks noChangeArrowheads="1"/>
          </p:cNvSpPr>
          <p:nvPr/>
        </p:nvSpPr>
        <p:spPr bwMode="auto">
          <a:xfrm flipV="1">
            <a:off x="2851150" y="45466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19" name="Rectangle 24"/>
          <p:cNvSpPr>
            <a:spLocks noChangeArrowheads="1"/>
          </p:cNvSpPr>
          <p:nvPr/>
        </p:nvSpPr>
        <p:spPr bwMode="auto">
          <a:xfrm>
            <a:off x="2432050" y="5287963"/>
            <a:ext cx="12954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图形适配器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20" name="AutoShape 25"/>
          <p:cNvSpPr>
            <a:spLocks noChangeArrowheads="1"/>
          </p:cNvSpPr>
          <p:nvPr/>
        </p:nvSpPr>
        <p:spPr bwMode="auto">
          <a:xfrm flipV="1">
            <a:off x="1174750" y="45466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21" name="Rectangle 26"/>
          <p:cNvSpPr>
            <a:spLocks noChangeArrowheads="1"/>
          </p:cNvSpPr>
          <p:nvPr/>
        </p:nvSpPr>
        <p:spPr bwMode="auto">
          <a:xfrm>
            <a:off x="831850" y="5199063"/>
            <a:ext cx="11430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USB</a:t>
            </a:r>
            <a:r>
              <a:rPr lang="zh-CN" altLang="en-US" sz="1600">
                <a:latin typeface="Arial Narrow" panose="020B0606020202030204" pitchFamily="34" charset="0"/>
              </a:rPr>
              <a:t>控制器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22" name="Line 27"/>
          <p:cNvSpPr>
            <a:spLocks noChangeShapeType="1"/>
          </p:cNvSpPr>
          <p:nvPr/>
        </p:nvSpPr>
        <p:spPr bwMode="auto">
          <a:xfrm>
            <a:off x="1060450" y="57912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23" name="Line 28"/>
          <p:cNvSpPr>
            <a:spLocks noChangeShapeType="1"/>
          </p:cNvSpPr>
          <p:nvPr/>
        </p:nvSpPr>
        <p:spPr bwMode="auto">
          <a:xfrm>
            <a:off x="1822450" y="57912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24" name="Text Box 29"/>
          <p:cNvSpPr txBox="1">
            <a:spLocks noChangeArrowheads="1"/>
          </p:cNvSpPr>
          <p:nvPr/>
        </p:nvSpPr>
        <p:spPr bwMode="auto">
          <a:xfrm>
            <a:off x="749300" y="6037263"/>
            <a:ext cx="590550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鼠标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25" name="Text Box 30"/>
          <p:cNvSpPr txBox="1">
            <a:spLocks noChangeArrowheads="1"/>
          </p:cNvSpPr>
          <p:nvPr/>
        </p:nvSpPr>
        <p:spPr bwMode="auto">
          <a:xfrm>
            <a:off x="1550988" y="6021388"/>
            <a:ext cx="590550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键盘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26" name="Line 31"/>
          <p:cNvSpPr>
            <a:spLocks noChangeShapeType="1"/>
          </p:cNvSpPr>
          <p:nvPr/>
        </p:nvSpPr>
        <p:spPr bwMode="auto">
          <a:xfrm>
            <a:off x="3117850" y="57912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27" name="Text Box 32"/>
          <p:cNvSpPr txBox="1">
            <a:spLocks noChangeArrowheads="1"/>
          </p:cNvSpPr>
          <p:nvPr/>
        </p:nvSpPr>
        <p:spPr bwMode="auto">
          <a:xfrm>
            <a:off x="2625725" y="6037263"/>
            <a:ext cx="792163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显示器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28" name="Line 33"/>
          <p:cNvSpPr>
            <a:spLocks noChangeShapeType="1"/>
          </p:cNvSpPr>
          <p:nvPr/>
        </p:nvSpPr>
        <p:spPr bwMode="auto">
          <a:xfrm>
            <a:off x="5422900" y="5791200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29" name="AutoShape 34"/>
          <p:cNvSpPr>
            <a:spLocks noChangeArrowheads="1"/>
          </p:cNvSpPr>
          <p:nvPr/>
        </p:nvSpPr>
        <p:spPr bwMode="auto">
          <a:xfrm>
            <a:off x="5124450" y="6189663"/>
            <a:ext cx="609600" cy="609600"/>
          </a:xfrm>
          <a:prstGeom prst="can">
            <a:avLst>
              <a:gd name="adj" fmla="val 25000"/>
            </a:avLst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磁盘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30" name="AutoShape 35"/>
          <p:cNvSpPr>
            <a:spLocks noChangeArrowheads="1"/>
          </p:cNvSpPr>
          <p:nvPr/>
        </p:nvSpPr>
        <p:spPr bwMode="auto">
          <a:xfrm>
            <a:off x="266700" y="4330700"/>
            <a:ext cx="6972300" cy="393700"/>
          </a:xfrm>
          <a:prstGeom prst="leftRightArrow">
            <a:avLst>
              <a:gd name="adj1" fmla="val 48611"/>
              <a:gd name="adj2" fmla="val 91500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31" name="Rectangle 36"/>
          <p:cNvSpPr>
            <a:spLocks noChangeArrowheads="1"/>
          </p:cNvSpPr>
          <p:nvPr/>
        </p:nvSpPr>
        <p:spPr bwMode="auto">
          <a:xfrm>
            <a:off x="1343025" y="4500563"/>
            <a:ext cx="166688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32" name="Rectangle 37"/>
          <p:cNvSpPr>
            <a:spLocks noChangeArrowheads="1"/>
          </p:cNvSpPr>
          <p:nvPr/>
        </p:nvSpPr>
        <p:spPr bwMode="auto">
          <a:xfrm>
            <a:off x="3019425" y="4491038"/>
            <a:ext cx="166688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33" name="Rectangle 38"/>
          <p:cNvSpPr>
            <a:spLocks noChangeArrowheads="1"/>
          </p:cNvSpPr>
          <p:nvPr/>
        </p:nvSpPr>
        <p:spPr bwMode="auto">
          <a:xfrm>
            <a:off x="5353050" y="4481513"/>
            <a:ext cx="161925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34" name="Text Box 39"/>
          <p:cNvSpPr txBox="1">
            <a:spLocks noChangeArrowheads="1"/>
          </p:cNvSpPr>
          <p:nvPr/>
        </p:nvSpPr>
        <p:spPr bwMode="auto">
          <a:xfrm>
            <a:off x="5553075" y="4127500"/>
            <a:ext cx="8572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I/O </a:t>
            </a:r>
            <a:r>
              <a:rPr lang="zh-CN" altLang="en-US" sz="1600">
                <a:latin typeface="Arial Narrow" panose="020B0606020202030204" pitchFamily="34" charset="0"/>
              </a:rPr>
              <a:t>总线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35" name="Rectangle 40"/>
          <p:cNvSpPr>
            <a:spLocks noChangeArrowheads="1"/>
          </p:cNvSpPr>
          <p:nvPr/>
        </p:nvSpPr>
        <p:spPr bwMode="auto">
          <a:xfrm>
            <a:off x="4243388" y="4419600"/>
            <a:ext cx="161925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5336" name="Line 41"/>
          <p:cNvSpPr>
            <a:spLocks noChangeShapeType="1"/>
          </p:cNvSpPr>
          <p:nvPr/>
        </p:nvSpPr>
        <p:spPr bwMode="auto">
          <a:xfrm>
            <a:off x="2355850" y="3365500"/>
            <a:ext cx="2012950" cy="0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37" name="Line 42"/>
          <p:cNvSpPr>
            <a:spLocks noChangeShapeType="1"/>
          </p:cNvSpPr>
          <p:nvPr/>
        </p:nvSpPr>
        <p:spPr bwMode="auto">
          <a:xfrm>
            <a:off x="4332288" y="3365500"/>
            <a:ext cx="0" cy="1135063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38" name="Line 43"/>
          <p:cNvSpPr>
            <a:spLocks noChangeShapeType="1"/>
          </p:cNvSpPr>
          <p:nvPr/>
        </p:nvSpPr>
        <p:spPr bwMode="auto">
          <a:xfrm flipV="1">
            <a:off x="4294188" y="4529138"/>
            <a:ext cx="1128712" cy="0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39" name="Line 44"/>
          <p:cNvSpPr>
            <a:spLocks noChangeShapeType="1"/>
          </p:cNvSpPr>
          <p:nvPr/>
        </p:nvSpPr>
        <p:spPr bwMode="auto">
          <a:xfrm>
            <a:off x="5429250" y="4487863"/>
            <a:ext cx="0" cy="782637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40" name="Rectangle 45"/>
          <p:cNvSpPr>
            <a:spLocks noChangeArrowheads="1"/>
          </p:cNvSpPr>
          <p:nvPr/>
        </p:nvSpPr>
        <p:spPr bwMode="auto">
          <a:xfrm>
            <a:off x="495300" y="3173413"/>
            <a:ext cx="1873250" cy="577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总线接口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5341" name="Text Box 46"/>
          <p:cNvSpPr txBox="1">
            <a:spLocks noChangeArrowheads="1"/>
          </p:cNvSpPr>
          <p:nvPr/>
        </p:nvSpPr>
        <p:spPr bwMode="auto">
          <a:xfrm>
            <a:off x="4038600" y="1323975"/>
            <a:ext cx="4876800" cy="155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b="0">
                <a:latin typeface="Arial Narrow" panose="020B0606020202030204" pitchFamily="34" charset="0"/>
              </a:rPr>
              <a:t>CPU</a:t>
            </a:r>
            <a:r>
              <a:rPr lang="zh-CN" altLang="en-US" b="0">
                <a:latin typeface="Arial Narrow" panose="020B0606020202030204" pitchFamily="34" charset="0"/>
              </a:rPr>
              <a:t>通过将命令、逻辑块号和目的存储器地址写到与磁盘相关联的存储器映射地址，发起一个磁盘读请求操作</a:t>
            </a:r>
            <a:endParaRPr lang="zh-CN" altLang="en-US" b="0">
              <a:latin typeface="Arial Narrow" panose="020B0606020202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"/>
          <p:cNvSpPr>
            <a:spLocks noGrp="1" noChangeArrowheads="1"/>
          </p:cNvSpPr>
          <p:nvPr>
            <p:ph type="title"/>
          </p:nvPr>
        </p:nvSpPr>
        <p:spPr>
          <a:xfrm>
            <a:off x="61913" y="247650"/>
            <a:ext cx="8716962" cy="782638"/>
          </a:xfrm>
        </p:spPr>
        <p:txBody>
          <a:bodyPr>
            <a:normAutofit fontScale="90000"/>
          </a:bodyPr>
          <a:lstStyle/>
          <a:p>
            <a:pPr defTabSz="0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zh-CN" altLang="en-GB" sz="3200">
                <a:latin typeface="Arial" panose="020B0604020202090204" pitchFamily="34" charset="0"/>
                <a:ea typeface="SimSun" panose="02010600030101010101" pitchFamily="2" charset="-122"/>
                <a:cs typeface="Arial" panose="020B0604020202090204" pitchFamily="34" charset="0"/>
              </a:rPr>
              <a:t>存储器</a:t>
            </a:r>
            <a:br>
              <a:rPr lang="zh-CN" altLang="en-GB" sz="3200">
                <a:latin typeface="Arial" panose="020B0604020202090204" pitchFamily="34" charset="0"/>
                <a:ea typeface="SimSun" panose="02010600030101010101" pitchFamily="2" charset="-122"/>
                <a:cs typeface="Arial" panose="020B0604020202090204" pitchFamily="34" charset="0"/>
              </a:rPr>
            </a:br>
            <a:r>
              <a:rPr lang="zh-CN" altLang="en-GB" sz="3200">
                <a:latin typeface="Arial" panose="020B0604020202090204" pitchFamily="34" charset="0"/>
                <a:ea typeface="SimSun" panose="02010600030101010101" pitchFamily="2" charset="-122"/>
                <a:cs typeface="Arial" panose="020B0604020202090204" pitchFamily="34" charset="0"/>
              </a:rPr>
              <a:t>层次结构举例</a:t>
            </a:r>
            <a:endParaRPr lang="zh-CN" altLang="en-GB" sz="3200">
              <a:latin typeface="Arial" panose="020B0604020202090204" pitchFamily="34" charset="0"/>
              <a:ea typeface="SimSun" panose="02010600030101010101" pitchFamily="2" charset="-122"/>
              <a:cs typeface="Arial" panose="020B0604020202090204" pitchFamily="34" charset="0"/>
            </a:endParaRPr>
          </a:p>
        </p:txBody>
      </p:sp>
      <p:sp>
        <p:nvSpPr>
          <p:cNvPr id="151" name="AutoShape 195"/>
          <p:cNvSpPr>
            <a:spLocks noChangeAspect="1" noChangeArrowheads="1"/>
          </p:cNvSpPr>
          <p:nvPr/>
        </p:nvSpPr>
        <p:spPr bwMode="auto">
          <a:xfrm>
            <a:off x="552450" y="342900"/>
            <a:ext cx="6902450" cy="6456363"/>
          </a:xfrm>
          <a:prstGeom prst="triangle">
            <a:avLst>
              <a:gd name="adj" fmla="val 50000"/>
            </a:avLst>
          </a:prstGeom>
          <a:gradFill flip="none" rotWithShape="1">
            <a:gsLst>
              <a:gs pos="0">
                <a:schemeClr val="accent6">
                  <a:lumMod val="20000"/>
                  <a:lumOff val="80000"/>
                  <a:alpha val="7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16140000" scaled="0"/>
            <a:tileRect/>
          </a:gradFill>
          <a:ln w="12700">
            <a:solidFill>
              <a:srgbClr val="000000"/>
            </a:solidFill>
            <a:miter lim="800000"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 altLang="zh-CN" sz="18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52" name="Text Box 196"/>
          <p:cNvSpPr txBox="1">
            <a:spLocks noChangeAspect="1" noChangeArrowheads="1"/>
          </p:cNvSpPr>
          <p:nvPr/>
        </p:nvSpPr>
        <p:spPr bwMode="auto">
          <a:xfrm>
            <a:off x="3621088" y="836613"/>
            <a:ext cx="869950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0" kern="0" dirty="0">
                <a:solidFill>
                  <a:sysClr val="windowText" lastClr="000000"/>
                </a:solidFill>
                <a:latin typeface="Arial" panose="020B0604020202090204"/>
                <a:ea typeface="SimSun" charset="0"/>
                <a:cs typeface="Arial" panose="020B0604020202090204"/>
              </a:rPr>
              <a:t>寄存器</a:t>
            </a:r>
            <a:endParaRPr lang="zh-CN" altLang="en-US" sz="1800" b="0" kern="0" dirty="0">
              <a:solidFill>
                <a:sysClr val="windowText" lastClr="000000"/>
              </a:solidFill>
              <a:latin typeface="Arial" panose="020B0604020202090204"/>
              <a:ea typeface="SimSun" charset="0"/>
              <a:cs typeface="Arial" panose="020B0604020202090204"/>
            </a:endParaRPr>
          </a:p>
        </p:txBody>
      </p:sp>
      <p:sp>
        <p:nvSpPr>
          <p:cNvPr id="153" name="Text Box 198"/>
          <p:cNvSpPr txBox="1">
            <a:spLocks noChangeAspect="1" noChangeArrowheads="1"/>
          </p:cNvSpPr>
          <p:nvPr/>
        </p:nvSpPr>
        <p:spPr bwMode="auto">
          <a:xfrm>
            <a:off x="3379788" y="1285875"/>
            <a:ext cx="1352550" cy="6413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algn="ctr" eaLnBrk="1" hangingPunct="1"/>
            <a:r>
              <a:rPr lang="en-US" altLang="en-US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L1</a:t>
            </a:r>
            <a:r>
              <a:rPr lang="zh-CN" altLang="en-US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高速缓存</a:t>
            </a:r>
            <a:endParaRPr lang="zh-CN" altLang="en-US" sz="18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algn="ctr" eaLnBrk="1" hangingPunct="1"/>
            <a:r>
              <a:rPr lang="en-US" altLang="en-US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(SRAM)</a:t>
            </a:r>
            <a:endParaRPr lang="en-US" altLang="en-US" sz="18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54" name="Text Box 199"/>
          <p:cNvSpPr txBox="1">
            <a:spLocks noChangeAspect="1" noChangeArrowheads="1"/>
          </p:cNvSpPr>
          <p:nvPr/>
        </p:nvSpPr>
        <p:spPr bwMode="auto">
          <a:xfrm>
            <a:off x="3551238" y="3824288"/>
            <a:ext cx="1009650" cy="6413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0" kern="0" dirty="0">
                <a:solidFill>
                  <a:sysClr val="windowText" lastClr="000000"/>
                </a:solidFill>
                <a:latin typeface="Arial" panose="020B0604020202090204"/>
                <a:ea typeface="SimSun" charset="0"/>
                <a:cs typeface="Arial" panose="020B0604020202090204"/>
              </a:rPr>
              <a:t>主存</a:t>
            </a:r>
            <a:endParaRPr lang="zh-CN" altLang="en-US" sz="1800" b="0" kern="0" dirty="0">
              <a:solidFill>
                <a:sysClr val="windowText" lastClr="000000"/>
              </a:solidFill>
              <a:latin typeface="Arial" panose="020B0604020202090204"/>
              <a:ea typeface="SimSun" charset="0"/>
              <a:cs typeface="Arial" panose="020B0604020202090204"/>
            </a:endParaRPr>
          </a:p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sysClr val="windowText" lastClr="000000"/>
                </a:solidFill>
                <a:latin typeface="Arial" panose="020B0604020202090204"/>
                <a:ea typeface="+mn-ea"/>
                <a:cs typeface="Arial" panose="020B0604020202090204"/>
              </a:rPr>
              <a:t>(DRAM)</a:t>
            </a:r>
            <a:endParaRPr lang="en-US" sz="1800" b="0" kern="0" dirty="0">
              <a:solidFill>
                <a:sysClr val="windowText" lastClr="000000"/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9223" name="Text Box 200"/>
          <p:cNvSpPr txBox="1">
            <a:spLocks noChangeAspect="1" noChangeArrowheads="1"/>
          </p:cNvSpPr>
          <p:nvPr/>
        </p:nvSpPr>
        <p:spPr bwMode="auto">
          <a:xfrm>
            <a:off x="3278188" y="4849813"/>
            <a:ext cx="1555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本地二级存储</a:t>
            </a:r>
            <a:endParaRPr lang="zh-CN" altLang="en-US" sz="18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(</a:t>
            </a:r>
            <a:r>
              <a:rPr lang="zh-CN" altLang="en-US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本地磁盘</a:t>
            </a:r>
            <a:r>
              <a:rPr lang="en-US" altLang="zh-CN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)</a:t>
            </a:r>
            <a:endParaRPr lang="en-US" altLang="zh-CN" sz="18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56" name="Line 203"/>
          <p:cNvSpPr>
            <a:spLocks noChangeAspect="1" noChangeShapeType="1"/>
          </p:cNvSpPr>
          <p:nvPr/>
        </p:nvSpPr>
        <p:spPr bwMode="auto">
          <a:xfrm>
            <a:off x="3513138" y="1265238"/>
            <a:ext cx="9810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 kern="0">
              <a:solidFill>
                <a:sysClr val="windowText" lastClr="000000"/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157" name="Line 204"/>
          <p:cNvSpPr>
            <a:spLocks noChangeAspect="1" noChangeShapeType="1"/>
          </p:cNvSpPr>
          <p:nvPr/>
        </p:nvSpPr>
        <p:spPr bwMode="auto">
          <a:xfrm>
            <a:off x="3162300" y="1903413"/>
            <a:ext cx="1671638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 kern="0">
              <a:solidFill>
                <a:sysClr val="windowText" lastClr="000000"/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158" name="Line 205"/>
          <p:cNvSpPr>
            <a:spLocks noChangeAspect="1" noChangeShapeType="1"/>
          </p:cNvSpPr>
          <p:nvPr/>
        </p:nvSpPr>
        <p:spPr bwMode="auto">
          <a:xfrm>
            <a:off x="2779713" y="2655888"/>
            <a:ext cx="244792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 kern="0">
              <a:solidFill>
                <a:sysClr val="windowText" lastClr="000000"/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159" name="Line 222"/>
          <p:cNvSpPr>
            <a:spLocks noChangeAspect="1" noChangeShapeType="1"/>
          </p:cNvSpPr>
          <p:nvPr/>
        </p:nvSpPr>
        <p:spPr bwMode="auto">
          <a:xfrm>
            <a:off x="76200" y="3473450"/>
            <a:ext cx="0" cy="2344738"/>
          </a:xfrm>
          <a:prstGeom prst="line">
            <a:avLst/>
          </a:prstGeom>
          <a:noFill/>
          <a:ln w="38100">
            <a:solidFill>
              <a:schemeClr val="accent6">
                <a:lumMod val="75000"/>
              </a:schemeClr>
            </a:solidFill>
            <a:round/>
            <a:tailEnd type="triangle" w="med" len="med"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 kern="0">
              <a:solidFill>
                <a:sysClr val="windowText" lastClr="000000"/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9228" name="Text Box 223"/>
          <p:cNvSpPr txBox="1">
            <a:spLocks noChangeAspect="1" noChangeArrowheads="1"/>
          </p:cNvSpPr>
          <p:nvPr/>
        </p:nvSpPr>
        <p:spPr bwMode="auto">
          <a:xfrm>
            <a:off x="130175" y="3838575"/>
            <a:ext cx="995363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更大</a:t>
            </a:r>
            <a:r>
              <a:rPr lang="en-US" altLang="zh-CN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,  </a:t>
            </a:r>
            <a:endParaRPr lang="en-US" altLang="zh-CN" sz="16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更慢</a:t>
            </a:r>
            <a:r>
              <a:rPr lang="en-US" altLang="zh-CN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, </a:t>
            </a:r>
            <a:endParaRPr lang="en-US" altLang="zh-CN" sz="16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更廉价 </a:t>
            </a:r>
            <a:endParaRPr lang="zh-CN" altLang="en-US" sz="16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(</a:t>
            </a:r>
            <a:r>
              <a:rPr lang="zh-CN" altLang="en-US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每字节</a:t>
            </a:r>
            <a:r>
              <a:rPr lang="en-US" altLang="zh-CN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)</a:t>
            </a:r>
            <a:endParaRPr lang="en-US" altLang="zh-CN" sz="16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的存储器</a:t>
            </a:r>
            <a:endParaRPr lang="zh-CN" altLang="en-US" sz="16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61" name="Line 224"/>
          <p:cNvSpPr>
            <a:spLocks noChangeAspect="1" noChangeShapeType="1"/>
          </p:cNvSpPr>
          <p:nvPr/>
        </p:nvSpPr>
        <p:spPr bwMode="auto">
          <a:xfrm>
            <a:off x="2255838" y="3586163"/>
            <a:ext cx="3475037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 kern="0">
              <a:solidFill>
                <a:sysClr val="windowText" lastClr="000000"/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9230" name="Text Box 225"/>
          <p:cNvSpPr txBox="1">
            <a:spLocks noChangeAspect="1" noChangeArrowheads="1"/>
          </p:cNvSpPr>
          <p:nvPr/>
        </p:nvSpPr>
        <p:spPr bwMode="auto">
          <a:xfrm>
            <a:off x="2395538" y="5949950"/>
            <a:ext cx="33210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远程二级存储</a:t>
            </a:r>
            <a:endParaRPr lang="zh-CN" altLang="en-US" sz="18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(</a:t>
            </a:r>
            <a:r>
              <a:rPr lang="zh-CN" altLang="en-US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分布式文件系统、</a:t>
            </a:r>
            <a:r>
              <a:rPr lang="en-US" altLang="zh-CN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Web</a:t>
            </a:r>
            <a:r>
              <a:rPr lang="zh-CN" altLang="en-US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服务器</a:t>
            </a:r>
            <a:r>
              <a:rPr lang="en-US" altLang="zh-CN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)</a:t>
            </a:r>
            <a:endParaRPr lang="en-US" altLang="zh-CN" sz="18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65" name="Text Box 227"/>
          <p:cNvSpPr txBox="1">
            <a:spLocks noChangeAspect="1" noChangeArrowheads="1"/>
          </p:cNvSpPr>
          <p:nvPr/>
        </p:nvSpPr>
        <p:spPr bwMode="auto">
          <a:xfrm>
            <a:off x="7073900" y="5378450"/>
            <a:ext cx="2062163" cy="73183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zh-CN" altLang="en-US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本地磁盘保存着从远程网络服务器磁盘上取出的文件</a:t>
            </a:r>
            <a:endParaRPr lang="zh-CN" altLang="en-US" sz="1400">
              <a:solidFill>
                <a:srgbClr val="FF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66" name="Line 235"/>
          <p:cNvSpPr>
            <a:spLocks noChangeAspect="1" noChangeShapeType="1"/>
          </p:cNvSpPr>
          <p:nvPr/>
        </p:nvSpPr>
        <p:spPr bwMode="auto">
          <a:xfrm>
            <a:off x="1708150" y="4632325"/>
            <a:ext cx="4576763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 kern="0">
              <a:solidFill>
                <a:sysClr val="windowText" lastClr="000000"/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9233" name="Text Box 236"/>
          <p:cNvSpPr txBox="1">
            <a:spLocks noChangeAspect="1" noChangeArrowheads="1"/>
          </p:cNvSpPr>
          <p:nvPr/>
        </p:nvSpPr>
        <p:spPr bwMode="auto">
          <a:xfrm>
            <a:off x="3316288" y="1951038"/>
            <a:ext cx="1479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L2 </a:t>
            </a:r>
            <a:r>
              <a:rPr lang="zh-CN" altLang="en-US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高速缓存 </a:t>
            </a:r>
            <a:endParaRPr lang="zh-CN" altLang="en-US" sz="18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(SRAM)</a:t>
            </a:r>
            <a:endParaRPr lang="en-US" altLang="zh-CN" sz="18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9234" name="Text Box 243"/>
          <p:cNvSpPr txBox="1">
            <a:spLocks noChangeAspect="1" noChangeArrowheads="1"/>
          </p:cNvSpPr>
          <p:nvPr/>
        </p:nvSpPr>
        <p:spPr bwMode="auto">
          <a:xfrm>
            <a:off x="4962525" y="1644650"/>
            <a:ext cx="2838450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L1 </a:t>
            </a:r>
            <a:r>
              <a:rPr lang="zh-CN" altLang="en-US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高速缓存保存着从 </a:t>
            </a:r>
            <a:r>
              <a:rPr lang="en-US" altLang="zh-CN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L2 </a:t>
            </a:r>
            <a:r>
              <a:rPr lang="zh-CN" altLang="en-US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高速缓存取出的缓存行</a:t>
            </a:r>
            <a:r>
              <a:rPr lang="en-US" altLang="zh-CN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.</a:t>
            </a:r>
            <a:endParaRPr lang="en-US" altLang="zh-CN" sz="1400">
              <a:solidFill>
                <a:srgbClr val="FF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71" name="Text Box 233"/>
          <p:cNvSpPr txBox="1">
            <a:spLocks noChangeAspect="1" noChangeArrowheads="1"/>
          </p:cNvSpPr>
          <p:nvPr/>
        </p:nvSpPr>
        <p:spPr bwMode="auto">
          <a:xfrm>
            <a:off x="4573588" y="976313"/>
            <a:ext cx="2919412" cy="517525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CPU </a:t>
            </a:r>
            <a:r>
              <a:rPr lang="zh-CN" altLang="en-US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寄存器保存着从高速缓存存储器取出的字</a:t>
            </a:r>
            <a:endParaRPr lang="zh-CN" altLang="en-US" sz="1400">
              <a:solidFill>
                <a:srgbClr val="FF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9236" name="Text Box 231"/>
          <p:cNvSpPr txBox="1">
            <a:spLocks noChangeAspect="1" noChangeArrowheads="1"/>
          </p:cNvSpPr>
          <p:nvPr/>
        </p:nvSpPr>
        <p:spPr bwMode="auto">
          <a:xfrm>
            <a:off x="5365750" y="2406650"/>
            <a:ext cx="2628900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L2 </a:t>
            </a:r>
            <a:r>
              <a:rPr lang="zh-CN" altLang="en-US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高速缓存保存着从</a:t>
            </a:r>
            <a:r>
              <a:rPr lang="en-US" altLang="zh-CN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L3</a:t>
            </a:r>
            <a:r>
              <a:rPr lang="zh-CN" altLang="en-US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高速缓存取出的缓存行 </a:t>
            </a:r>
            <a:endParaRPr lang="zh-CN" altLang="en-US" sz="1400">
              <a:solidFill>
                <a:srgbClr val="FF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76" name="Text Box 247"/>
          <p:cNvSpPr txBox="1">
            <a:spLocks noChangeAspect="1" noChangeArrowheads="1"/>
          </p:cNvSpPr>
          <p:nvPr/>
        </p:nvSpPr>
        <p:spPr bwMode="auto">
          <a:xfrm>
            <a:off x="3235325" y="644525"/>
            <a:ext cx="530225" cy="3683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kern="0" dirty="0">
                <a:solidFill>
                  <a:schemeClr val="accent6">
                    <a:lumMod val="75000"/>
                  </a:schemeClr>
                </a:solidFill>
                <a:latin typeface="Arial" panose="020B0604020202090204"/>
                <a:ea typeface="+mn-ea"/>
                <a:cs typeface="Arial" panose="020B0604020202090204"/>
              </a:rPr>
              <a:t>L0:</a:t>
            </a:r>
            <a:endParaRPr lang="en-US" sz="1800" kern="0" dirty="0">
              <a:solidFill>
                <a:schemeClr val="accent6">
                  <a:lumMod val="75000"/>
                </a:schemeClr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177" name="Text Box 248"/>
          <p:cNvSpPr txBox="1">
            <a:spLocks noChangeAspect="1" noChangeArrowheads="1"/>
          </p:cNvSpPr>
          <p:nvPr/>
        </p:nvSpPr>
        <p:spPr bwMode="auto">
          <a:xfrm>
            <a:off x="2867025" y="1354138"/>
            <a:ext cx="530225" cy="3683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kern="0" dirty="0">
                <a:solidFill>
                  <a:schemeClr val="accent6">
                    <a:lumMod val="75000"/>
                  </a:schemeClr>
                </a:solidFill>
                <a:latin typeface="Arial" panose="020B0604020202090204"/>
                <a:ea typeface="+mn-ea"/>
                <a:cs typeface="Arial" panose="020B0604020202090204"/>
              </a:rPr>
              <a:t>L1:</a:t>
            </a:r>
            <a:endParaRPr lang="en-US" sz="1800" kern="0" dirty="0">
              <a:solidFill>
                <a:schemeClr val="accent6">
                  <a:lumMod val="75000"/>
                </a:schemeClr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178" name="Text Box 249"/>
          <p:cNvSpPr txBox="1">
            <a:spLocks noChangeAspect="1" noChangeArrowheads="1"/>
          </p:cNvSpPr>
          <p:nvPr/>
        </p:nvSpPr>
        <p:spPr bwMode="auto">
          <a:xfrm>
            <a:off x="2486025" y="2041525"/>
            <a:ext cx="530225" cy="3683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kern="0">
                <a:solidFill>
                  <a:schemeClr val="accent6">
                    <a:lumMod val="75000"/>
                  </a:schemeClr>
                </a:solidFill>
                <a:latin typeface="Arial" panose="020B0604020202090204"/>
                <a:ea typeface="+mn-ea"/>
                <a:cs typeface="Arial" panose="020B0604020202090204"/>
              </a:rPr>
              <a:t>L2:</a:t>
            </a:r>
            <a:endParaRPr lang="en-US" sz="1800" kern="0">
              <a:solidFill>
                <a:schemeClr val="accent6">
                  <a:lumMod val="75000"/>
                </a:schemeClr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179" name="Text Box 250"/>
          <p:cNvSpPr txBox="1">
            <a:spLocks noChangeAspect="1" noChangeArrowheads="1"/>
          </p:cNvSpPr>
          <p:nvPr/>
        </p:nvSpPr>
        <p:spPr bwMode="auto">
          <a:xfrm>
            <a:off x="2079625" y="2797175"/>
            <a:ext cx="530225" cy="3683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kern="0">
                <a:solidFill>
                  <a:schemeClr val="accent6">
                    <a:lumMod val="75000"/>
                  </a:schemeClr>
                </a:solidFill>
                <a:latin typeface="Arial" panose="020B0604020202090204"/>
                <a:ea typeface="+mn-ea"/>
                <a:cs typeface="Arial" panose="020B0604020202090204"/>
              </a:rPr>
              <a:t>L3:</a:t>
            </a:r>
            <a:endParaRPr lang="en-US" sz="1800" kern="0">
              <a:solidFill>
                <a:schemeClr val="accent6">
                  <a:lumMod val="75000"/>
                </a:schemeClr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180" name="Text Box 251"/>
          <p:cNvSpPr txBox="1">
            <a:spLocks noChangeAspect="1" noChangeArrowheads="1"/>
          </p:cNvSpPr>
          <p:nvPr/>
        </p:nvSpPr>
        <p:spPr bwMode="auto">
          <a:xfrm>
            <a:off x="1554163" y="3795713"/>
            <a:ext cx="530225" cy="3683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kern="0">
                <a:solidFill>
                  <a:schemeClr val="accent6">
                    <a:lumMod val="75000"/>
                  </a:schemeClr>
                </a:solidFill>
                <a:latin typeface="Arial" panose="020B0604020202090204"/>
                <a:ea typeface="+mn-ea"/>
                <a:cs typeface="Arial" panose="020B0604020202090204"/>
              </a:rPr>
              <a:t>L4:</a:t>
            </a:r>
            <a:endParaRPr lang="en-US" sz="1800" kern="0">
              <a:solidFill>
                <a:schemeClr val="accent6">
                  <a:lumMod val="75000"/>
                </a:schemeClr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181" name="Text Box 252"/>
          <p:cNvSpPr txBox="1">
            <a:spLocks noChangeAspect="1" noChangeArrowheads="1"/>
          </p:cNvSpPr>
          <p:nvPr/>
        </p:nvSpPr>
        <p:spPr bwMode="auto">
          <a:xfrm>
            <a:off x="933450" y="4913313"/>
            <a:ext cx="530225" cy="3683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kern="0">
                <a:solidFill>
                  <a:schemeClr val="accent6">
                    <a:lumMod val="75000"/>
                  </a:schemeClr>
                </a:solidFill>
                <a:latin typeface="Arial" panose="020B0604020202090204"/>
                <a:ea typeface="+mn-ea"/>
                <a:cs typeface="Arial" panose="020B0604020202090204"/>
              </a:rPr>
              <a:t>L5:</a:t>
            </a:r>
            <a:endParaRPr lang="en-US" sz="1800" kern="0">
              <a:solidFill>
                <a:schemeClr val="accent6">
                  <a:lumMod val="75000"/>
                </a:schemeClr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9243" name="Text Box 289"/>
          <p:cNvSpPr txBox="1">
            <a:spLocks noChangeAspect="1" noChangeArrowheads="1"/>
          </p:cNvSpPr>
          <p:nvPr/>
        </p:nvSpPr>
        <p:spPr bwMode="auto">
          <a:xfrm>
            <a:off x="130175" y="1390650"/>
            <a:ext cx="995363" cy="1309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更小</a:t>
            </a:r>
            <a:r>
              <a:rPr lang="en-US" altLang="zh-CN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,</a:t>
            </a:r>
            <a:endParaRPr lang="en-US" altLang="zh-CN" sz="16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更快</a:t>
            </a:r>
            <a:r>
              <a:rPr lang="en-US" altLang="zh-CN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,</a:t>
            </a:r>
            <a:endParaRPr lang="en-US" altLang="zh-CN" sz="16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更贵</a:t>
            </a:r>
            <a:endParaRPr lang="zh-CN" altLang="en-US" sz="16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(</a:t>
            </a:r>
            <a:r>
              <a:rPr lang="zh-CN" altLang="en-US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每字节</a:t>
            </a:r>
            <a:r>
              <a:rPr lang="en-US" altLang="zh-CN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)</a:t>
            </a:r>
            <a:endParaRPr lang="en-US" altLang="zh-CN" sz="16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的存储器</a:t>
            </a:r>
            <a:endParaRPr lang="zh-CN" altLang="en-US" sz="16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83" name="Line 291"/>
          <p:cNvSpPr>
            <a:spLocks noChangeShapeType="1"/>
          </p:cNvSpPr>
          <p:nvPr/>
        </p:nvSpPr>
        <p:spPr bwMode="auto">
          <a:xfrm flipH="1" flipV="1">
            <a:off x="90488" y="954088"/>
            <a:ext cx="0" cy="2154237"/>
          </a:xfrm>
          <a:prstGeom prst="line">
            <a:avLst/>
          </a:prstGeom>
          <a:noFill/>
          <a:ln w="38100">
            <a:solidFill>
              <a:schemeClr val="accent6">
                <a:lumMod val="75000"/>
              </a:schemeClr>
            </a:solidFill>
            <a:round/>
            <a:tailEnd type="triangle" w="med" len="med"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>
              <a:solidFill>
                <a:sysClr val="windowText" lastClr="000000"/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184" name="Line 292"/>
          <p:cNvSpPr>
            <a:spLocks noChangeAspect="1" noChangeShapeType="1"/>
          </p:cNvSpPr>
          <p:nvPr/>
        </p:nvSpPr>
        <p:spPr bwMode="auto">
          <a:xfrm>
            <a:off x="1117600" y="5743575"/>
            <a:ext cx="57658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 kern="0">
              <a:solidFill>
                <a:sysClr val="windowText" lastClr="000000"/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9246" name="Text Box 293"/>
          <p:cNvSpPr txBox="1">
            <a:spLocks noChangeAspect="1" noChangeArrowheads="1"/>
          </p:cNvSpPr>
          <p:nvPr/>
        </p:nvSpPr>
        <p:spPr bwMode="auto">
          <a:xfrm>
            <a:off x="3316288" y="2782888"/>
            <a:ext cx="1479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L3 </a:t>
            </a:r>
            <a:r>
              <a:rPr lang="zh-CN" altLang="en-US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高速缓存 </a:t>
            </a:r>
            <a:endParaRPr lang="zh-CN" altLang="en-US" sz="18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0">
                <a:solidFill>
                  <a:srgbClr val="00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(SRAM)</a:t>
            </a:r>
            <a:endParaRPr lang="en-US" altLang="zh-CN" sz="1800" b="0">
              <a:solidFill>
                <a:srgbClr val="0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87" name="Text Box 295"/>
          <p:cNvSpPr txBox="1">
            <a:spLocks noChangeAspect="1" noChangeArrowheads="1"/>
          </p:cNvSpPr>
          <p:nvPr/>
        </p:nvSpPr>
        <p:spPr bwMode="auto">
          <a:xfrm>
            <a:off x="5810250" y="3308350"/>
            <a:ext cx="2876550" cy="517525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en-US" altLang="en-US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L3 </a:t>
            </a:r>
            <a:r>
              <a:rPr lang="zh-CN" altLang="en-US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高速缓存保存着从主存高速缓存取出的缓存行</a:t>
            </a:r>
            <a:endParaRPr lang="zh-CN" altLang="en-US" sz="1400">
              <a:solidFill>
                <a:srgbClr val="FF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189" name="Text Box 297"/>
          <p:cNvSpPr txBox="1">
            <a:spLocks noChangeAspect="1" noChangeArrowheads="1"/>
          </p:cNvSpPr>
          <p:nvPr/>
        </p:nvSpPr>
        <p:spPr bwMode="auto">
          <a:xfrm>
            <a:off x="387350" y="5964238"/>
            <a:ext cx="530225" cy="3683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kern="0">
                <a:solidFill>
                  <a:schemeClr val="accent6">
                    <a:lumMod val="75000"/>
                  </a:schemeClr>
                </a:solidFill>
                <a:latin typeface="Arial" panose="020B0604020202090204"/>
                <a:ea typeface="+mn-ea"/>
                <a:cs typeface="Arial" panose="020B0604020202090204"/>
              </a:rPr>
              <a:t>L6:</a:t>
            </a:r>
            <a:endParaRPr lang="en-US" sz="1800" kern="0">
              <a:solidFill>
                <a:schemeClr val="accent6">
                  <a:lumMod val="75000"/>
                </a:schemeClr>
              </a:solidFill>
              <a:latin typeface="Arial" panose="020B0604020202090204"/>
              <a:ea typeface="+mn-ea"/>
              <a:cs typeface="Arial" panose="020B0604020202090204"/>
            </a:endParaRPr>
          </a:p>
        </p:txBody>
      </p:sp>
      <p:sp>
        <p:nvSpPr>
          <p:cNvPr id="234" name="Text Box 229"/>
          <p:cNvSpPr txBox="1">
            <a:spLocks noChangeAspect="1" noChangeArrowheads="1"/>
          </p:cNvSpPr>
          <p:nvPr/>
        </p:nvSpPr>
        <p:spPr bwMode="auto">
          <a:xfrm>
            <a:off x="6502400" y="4373563"/>
            <a:ext cx="2184400" cy="517525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zh-CN" altLang="en-US" sz="1400">
                <a:solidFill>
                  <a:srgbClr val="FF0000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主存保存着从本地磁盘取出的磁盘块</a:t>
            </a:r>
            <a:endParaRPr lang="zh-CN" altLang="en-US" sz="1400">
              <a:solidFill>
                <a:srgbClr val="FF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47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读取一个磁盘扇区 </a:t>
            </a:r>
            <a:r>
              <a:rPr lang="en-US" altLang="zh-CN">
                <a:ea typeface="SimSun" panose="02010600030101010101" pitchFamily="2" charset="-122"/>
              </a:rPr>
              <a:t>(2)</a:t>
            </a: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6294438" y="2971800"/>
            <a:ext cx="909637" cy="914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主存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48" name="AutoShape 5"/>
          <p:cNvSpPr>
            <a:spLocks noChangeArrowheads="1"/>
          </p:cNvSpPr>
          <p:nvPr/>
        </p:nvSpPr>
        <p:spPr bwMode="auto">
          <a:xfrm>
            <a:off x="4770438" y="3124200"/>
            <a:ext cx="1492250" cy="533400"/>
          </a:xfrm>
          <a:prstGeom prst="leftRightArrow">
            <a:avLst>
              <a:gd name="adj1" fmla="val 50000"/>
              <a:gd name="adj2" fmla="val 55952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49" name="Rectangle 6"/>
          <p:cNvSpPr>
            <a:spLocks noChangeArrowheads="1"/>
          </p:cNvSpPr>
          <p:nvPr/>
        </p:nvSpPr>
        <p:spPr bwMode="auto">
          <a:xfrm>
            <a:off x="3856038" y="3155950"/>
            <a:ext cx="909637" cy="577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57350" name="AutoShape 7"/>
          <p:cNvSpPr>
            <a:spLocks noChangeArrowheads="1"/>
          </p:cNvSpPr>
          <p:nvPr/>
        </p:nvSpPr>
        <p:spPr bwMode="auto">
          <a:xfrm>
            <a:off x="2398713" y="3124200"/>
            <a:ext cx="1452562" cy="533400"/>
          </a:xfrm>
          <a:prstGeom prst="leftRightArrow">
            <a:avLst>
              <a:gd name="adj1" fmla="val 50000"/>
              <a:gd name="adj2" fmla="val 54464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51" name="Rectangle 8"/>
          <p:cNvSpPr>
            <a:spLocks noChangeArrowheads="1"/>
          </p:cNvSpPr>
          <p:nvPr/>
        </p:nvSpPr>
        <p:spPr bwMode="auto">
          <a:xfrm>
            <a:off x="1414463" y="18288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52" name="Rectangle 9"/>
          <p:cNvSpPr>
            <a:spLocks noChangeArrowheads="1"/>
          </p:cNvSpPr>
          <p:nvPr/>
        </p:nvSpPr>
        <p:spPr bwMode="auto">
          <a:xfrm>
            <a:off x="1414463" y="19812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53" name="Rectangle 10"/>
          <p:cNvSpPr>
            <a:spLocks noChangeArrowheads="1"/>
          </p:cNvSpPr>
          <p:nvPr/>
        </p:nvSpPr>
        <p:spPr bwMode="auto">
          <a:xfrm>
            <a:off x="1414463" y="21336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54" name="Rectangle 11"/>
          <p:cNvSpPr>
            <a:spLocks noChangeArrowheads="1"/>
          </p:cNvSpPr>
          <p:nvPr/>
        </p:nvSpPr>
        <p:spPr bwMode="auto">
          <a:xfrm>
            <a:off x="1414463" y="22860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55" name="Rectangle 12"/>
          <p:cNvSpPr>
            <a:spLocks noChangeArrowheads="1"/>
          </p:cNvSpPr>
          <p:nvPr/>
        </p:nvSpPr>
        <p:spPr bwMode="auto">
          <a:xfrm>
            <a:off x="1414463" y="24384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56" name="AutoShape 13"/>
          <p:cNvSpPr>
            <a:spLocks noChangeArrowheads="1"/>
          </p:cNvSpPr>
          <p:nvPr/>
        </p:nvSpPr>
        <p:spPr bwMode="auto">
          <a:xfrm>
            <a:off x="2187575" y="1828800"/>
            <a:ext cx="444500" cy="3810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57" name="AutoShape 14"/>
          <p:cNvSpPr>
            <a:spLocks noChangeArrowheads="1"/>
          </p:cNvSpPr>
          <p:nvPr/>
        </p:nvSpPr>
        <p:spPr bwMode="auto">
          <a:xfrm flipH="1">
            <a:off x="2098675" y="2209800"/>
            <a:ext cx="444500" cy="3810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58" name="Rectangle 15"/>
          <p:cNvSpPr>
            <a:spLocks noChangeArrowheads="1"/>
          </p:cNvSpPr>
          <p:nvPr/>
        </p:nvSpPr>
        <p:spPr bwMode="auto">
          <a:xfrm>
            <a:off x="2632075" y="1676400"/>
            <a:ext cx="533400" cy="10668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算术</a:t>
            </a:r>
            <a:endParaRPr lang="zh-CN" altLang="en-US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逻辑</a:t>
            </a:r>
            <a:endParaRPr lang="zh-CN" altLang="en-US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单元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59" name="Text Box 16"/>
          <p:cNvSpPr txBox="1">
            <a:spLocks noChangeArrowheads="1"/>
          </p:cNvSpPr>
          <p:nvPr/>
        </p:nvSpPr>
        <p:spPr bwMode="auto">
          <a:xfrm>
            <a:off x="1093788" y="1509713"/>
            <a:ext cx="1198562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寄存器文件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60" name="AutoShape 17"/>
          <p:cNvSpPr>
            <a:spLocks noChangeArrowheads="1"/>
          </p:cNvSpPr>
          <p:nvPr/>
        </p:nvSpPr>
        <p:spPr bwMode="auto">
          <a:xfrm>
            <a:off x="1489075" y="2667000"/>
            <a:ext cx="609600" cy="457200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61" name="Rectangle 18"/>
          <p:cNvSpPr>
            <a:spLocks noChangeArrowheads="1"/>
          </p:cNvSpPr>
          <p:nvPr/>
        </p:nvSpPr>
        <p:spPr bwMode="auto">
          <a:xfrm>
            <a:off x="346075" y="1447800"/>
            <a:ext cx="2971800" cy="2438400"/>
          </a:xfrm>
          <a:prstGeom prst="rect">
            <a:avLst/>
          </a:prstGeom>
          <a:noFill/>
          <a:ln w="12700" cap="rnd">
            <a:solidFill>
              <a:schemeClr val="tx1"/>
            </a:solidFill>
            <a:prstDash val="sysDot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62" name="Text Box 19"/>
          <p:cNvSpPr txBox="1">
            <a:spLocks noChangeArrowheads="1"/>
          </p:cNvSpPr>
          <p:nvPr/>
        </p:nvSpPr>
        <p:spPr bwMode="auto">
          <a:xfrm>
            <a:off x="269875" y="1111250"/>
            <a:ext cx="9874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CPU </a:t>
            </a:r>
            <a:r>
              <a:rPr lang="zh-CN" altLang="en-US" sz="1600">
                <a:latin typeface="Arial Narrow" panose="020B0606020202030204" pitchFamily="34" charset="0"/>
              </a:rPr>
              <a:t>芯片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63" name="AutoShape 20"/>
          <p:cNvSpPr>
            <a:spLocks noChangeArrowheads="1"/>
          </p:cNvSpPr>
          <p:nvPr/>
        </p:nvSpPr>
        <p:spPr bwMode="auto">
          <a:xfrm>
            <a:off x="4079875" y="38100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64" name="AutoShape 21"/>
          <p:cNvSpPr>
            <a:spLocks noChangeArrowheads="1"/>
          </p:cNvSpPr>
          <p:nvPr/>
        </p:nvSpPr>
        <p:spPr bwMode="auto">
          <a:xfrm flipV="1">
            <a:off x="5184775" y="45466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65" name="Rectangle 22"/>
          <p:cNvSpPr>
            <a:spLocks noChangeArrowheads="1"/>
          </p:cNvSpPr>
          <p:nvPr/>
        </p:nvSpPr>
        <p:spPr bwMode="auto">
          <a:xfrm>
            <a:off x="4765675" y="5270500"/>
            <a:ext cx="12954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磁盘控制器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66" name="AutoShape 23"/>
          <p:cNvSpPr>
            <a:spLocks noChangeArrowheads="1"/>
          </p:cNvSpPr>
          <p:nvPr/>
        </p:nvSpPr>
        <p:spPr bwMode="auto">
          <a:xfrm flipV="1">
            <a:off x="2854325" y="45466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67" name="Rectangle 24"/>
          <p:cNvSpPr>
            <a:spLocks noChangeArrowheads="1"/>
          </p:cNvSpPr>
          <p:nvPr/>
        </p:nvSpPr>
        <p:spPr bwMode="auto">
          <a:xfrm>
            <a:off x="2435225" y="5270500"/>
            <a:ext cx="12954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图形适配器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68" name="AutoShape 25"/>
          <p:cNvSpPr>
            <a:spLocks noChangeArrowheads="1"/>
          </p:cNvSpPr>
          <p:nvPr/>
        </p:nvSpPr>
        <p:spPr bwMode="auto">
          <a:xfrm flipV="1">
            <a:off x="1177925" y="45466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69" name="Rectangle 26"/>
          <p:cNvSpPr>
            <a:spLocks noChangeArrowheads="1"/>
          </p:cNvSpPr>
          <p:nvPr/>
        </p:nvSpPr>
        <p:spPr bwMode="auto">
          <a:xfrm>
            <a:off x="835025" y="5257800"/>
            <a:ext cx="11430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USB</a:t>
            </a:r>
            <a:r>
              <a:rPr lang="zh-CN" altLang="en-US" sz="1600">
                <a:latin typeface="Arial Narrow" panose="020B0606020202030204" pitchFamily="34" charset="0"/>
              </a:rPr>
              <a:t>控制器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70" name="Line 27"/>
          <p:cNvSpPr>
            <a:spLocks noChangeShapeType="1"/>
          </p:cNvSpPr>
          <p:nvPr/>
        </p:nvSpPr>
        <p:spPr bwMode="auto">
          <a:xfrm>
            <a:off x="1063625" y="57912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371" name="Line 28"/>
          <p:cNvSpPr>
            <a:spLocks noChangeShapeType="1"/>
          </p:cNvSpPr>
          <p:nvPr/>
        </p:nvSpPr>
        <p:spPr bwMode="auto">
          <a:xfrm>
            <a:off x="1825625" y="57912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372" name="Text Box 29"/>
          <p:cNvSpPr txBox="1">
            <a:spLocks noChangeArrowheads="1"/>
          </p:cNvSpPr>
          <p:nvPr/>
        </p:nvSpPr>
        <p:spPr bwMode="auto">
          <a:xfrm>
            <a:off x="692150" y="6019800"/>
            <a:ext cx="5905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鼠标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73" name="Text Box 30"/>
          <p:cNvSpPr txBox="1">
            <a:spLocks noChangeArrowheads="1"/>
          </p:cNvSpPr>
          <p:nvPr/>
        </p:nvSpPr>
        <p:spPr bwMode="auto">
          <a:xfrm>
            <a:off x="1492250" y="6019800"/>
            <a:ext cx="5889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键盘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74" name="Line 31"/>
          <p:cNvSpPr>
            <a:spLocks noChangeShapeType="1"/>
          </p:cNvSpPr>
          <p:nvPr/>
        </p:nvSpPr>
        <p:spPr bwMode="auto">
          <a:xfrm>
            <a:off x="3121025" y="57912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375" name="Text Box 32"/>
          <p:cNvSpPr txBox="1">
            <a:spLocks noChangeArrowheads="1"/>
          </p:cNvSpPr>
          <p:nvPr/>
        </p:nvSpPr>
        <p:spPr bwMode="auto">
          <a:xfrm>
            <a:off x="2628900" y="6019800"/>
            <a:ext cx="7921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显示器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76" name="AutoShape 33"/>
          <p:cNvSpPr>
            <a:spLocks noChangeArrowheads="1"/>
          </p:cNvSpPr>
          <p:nvPr/>
        </p:nvSpPr>
        <p:spPr bwMode="auto">
          <a:xfrm>
            <a:off x="5121275" y="6172200"/>
            <a:ext cx="609600" cy="609600"/>
          </a:xfrm>
          <a:prstGeom prst="can">
            <a:avLst>
              <a:gd name="adj" fmla="val 25000"/>
            </a:avLst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磁盘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77" name="AutoShape 34"/>
          <p:cNvSpPr>
            <a:spLocks noChangeArrowheads="1"/>
          </p:cNvSpPr>
          <p:nvPr/>
        </p:nvSpPr>
        <p:spPr bwMode="auto">
          <a:xfrm>
            <a:off x="269875" y="4330700"/>
            <a:ext cx="6972300" cy="393700"/>
          </a:xfrm>
          <a:prstGeom prst="leftRightArrow">
            <a:avLst>
              <a:gd name="adj1" fmla="val 48611"/>
              <a:gd name="adj2" fmla="val 91500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78" name="Rectangle 35"/>
          <p:cNvSpPr>
            <a:spLocks noChangeArrowheads="1"/>
          </p:cNvSpPr>
          <p:nvPr/>
        </p:nvSpPr>
        <p:spPr bwMode="auto">
          <a:xfrm>
            <a:off x="1346200" y="4500563"/>
            <a:ext cx="166688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79" name="Rectangle 36"/>
          <p:cNvSpPr>
            <a:spLocks noChangeArrowheads="1"/>
          </p:cNvSpPr>
          <p:nvPr/>
        </p:nvSpPr>
        <p:spPr bwMode="auto">
          <a:xfrm>
            <a:off x="3022600" y="4491038"/>
            <a:ext cx="166688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80" name="Rectangle 37"/>
          <p:cNvSpPr>
            <a:spLocks noChangeArrowheads="1"/>
          </p:cNvSpPr>
          <p:nvPr/>
        </p:nvSpPr>
        <p:spPr bwMode="auto">
          <a:xfrm>
            <a:off x="5356225" y="4481513"/>
            <a:ext cx="161925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81" name="Text Box 38"/>
          <p:cNvSpPr txBox="1">
            <a:spLocks noChangeArrowheads="1"/>
          </p:cNvSpPr>
          <p:nvPr/>
        </p:nvSpPr>
        <p:spPr bwMode="auto">
          <a:xfrm>
            <a:off x="5556250" y="4127500"/>
            <a:ext cx="8572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I/O </a:t>
            </a:r>
            <a:r>
              <a:rPr lang="zh-CN" altLang="en-US" sz="1600">
                <a:latin typeface="Arial Narrow" panose="020B0606020202030204" pitchFamily="34" charset="0"/>
              </a:rPr>
              <a:t>总线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82" name="Rectangle 39"/>
          <p:cNvSpPr>
            <a:spLocks noChangeArrowheads="1"/>
          </p:cNvSpPr>
          <p:nvPr/>
        </p:nvSpPr>
        <p:spPr bwMode="auto">
          <a:xfrm>
            <a:off x="4246563" y="4419600"/>
            <a:ext cx="161925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7383" name="Line 40"/>
          <p:cNvSpPr>
            <a:spLocks noChangeShapeType="1"/>
          </p:cNvSpPr>
          <p:nvPr/>
        </p:nvSpPr>
        <p:spPr bwMode="auto">
          <a:xfrm>
            <a:off x="4297363" y="3365500"/>
            <a:ext cx="1965325" cy="0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384" name="Line 41"/>
          <p:cNvSpPr>
            <a:spLocks noChangeShapeType="1"/>
          </p:cNvSpPr>
          <p:nvPr/>
        </p:nvSpPr>
        <p:spPr bwMode="auto">
          <a:xfrm>
            <a:off x="4335463" y="3365500"/>
            <a:ext cx="0" cy="1135063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385" name="Line 42"/>
          <p:cNvSpPr>
            <a:spLocks noChangeShapeType="1"/>
          </p:cNvSpPr>
          <p:nvPr/>
        </p:nvSpPr>
        <p:spPr bwMode="auto">
          <a:xfrm flipV="1">
            <a:off x="4297363" y="4529138"/>
            <a:ext cx="1128712" cy="0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386" name="Line 43"/>
          <p:cNvSpPr>
            <a:spLocks noChangeShapeType="1"/>
          </p:cNvSpPr>
          <p:nvPr/>
        </p:nvSpPr>
        <p:spPr bwMode="auto">
          <a:xfrm flipH="1">
            <a:off x="5432425" y="4500563"/>
            <a:ext cx="0" cy="1671637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387" name="Rectangle 44"/>
          <p:cNvSpPr>
            <a:spLocks noChangeArrowheads="1"/>
          </p:cNvSpPr>
          <p:nvPr/>
        </p:nvSpPr>
        <p:spPr bwMode="auto">
          <a:xfrm>
            <a:off x="498475" y="3155950"/>
            <a:ext cx="1873250" cy="577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总线接口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7388" name="Text Box 46"/>
          <p:cNvSpPr txBox="1">
            <a:spLocks noChangeArrowheads="1"/>
          </p:cNvSpPr>
          <p:nvPr/>
        </p:nvSpPr>
        <p:spPr bwMode="auto">
          <a:xfrm>
            <a:off x="4210050" y="1323975"/>
            <a:ext cx="4395788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b="0">
                <a:latin typeface="Arial Narrow" panose="020B0606020202030204" pitchFamily="34" charset="0"/>
              </a:rPr>
              <a:t>磁盘控制器读取扇区，并执行到主存的</a:t>
            </a:r>
            <a:r>
              <a:rPr lang="en-US" altLang="zh-CN" b="0">
                <a:latin typeface="Arial Narrow" panose="020B0606020202030204" pitchFamily="34" charset="0"/>
              </a:rPr>
              <a:t>DMA</a:t>
            </a:r>
            <a:r>
              <a:rPr lang="zh-CN" altLang="en-US" b="0">
                <a:latin typeface="Arial Narrow" panose="020B0606020202030204" pitchFamily="34" charset="0"/>
              </a:rPr>
              <a:t>传送</a:t>
            </a:r>
            <a:endParaRPr lang="zh-CN" altLang="en-US" b="0">
              <a:latin typeface="Arial Narrow" panose="020B0606020202030204" pitchFamily="34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48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读取一个磁盘扇区 </a:t>
            </a:r>
            <a:r>
              <a:rPr lang="en-US" altLang="zh-CN">
                <a:ea typeface="SimSun" panose="02010600030101010101" pitchFamily="2" charset="-122"/>
              </a:rPr>
              <a:t>(3)</a:t>
            </a: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59395" name="Rectangle 4"/>
          <p:cNvSpPr>
            <a:spLocks noChangeArrowheads="1"/>
          </p:cNvSpPr>
          <p:nvPr/>
        </p:nvSpPr>
        <p:spPr bwMode="auto">
          <a:xfrm>
            <a:off x="6294438" y="2971800"/>
            <a:ext cx="909637" cy="914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主存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396" name="AutoShape 5"/>
          <p:cNvSpPr>
            <a:spLocks noChangeArrowheads="1"/>
          </p:cNvSpPr>
          <p:nvPr/>
        </p:nvSpPr>
        <p:spPr bwMode="auto">
          <a:xfrm>
            <a:off x="4770438" y="3124200"/>
            <a:ext cx="1492250" cy="533400"/>
          </a:xfrm>
          <a:prstGeom prst="leftRightArrow">
            <a:avLst>
              <a:gd name="adj1" fmla="val 50000"/>
              <a:gd name="adj2" fmla="val 55952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397" name="Rectangle 6"/>
          <p:cNvSpPr>
            <a:spLocks noChangeArrowheads="1"/>
          </p:cNvSpPr>
          <p:nvPr/>
        </p:nvSpPr>
        <p:spPr bwMode="auto">
          <a:xfrm>
            <a:off x="3856038" y="3155950"/>
            <a:ext cx="909637" cy="577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59398" name="AutoShape 7"/>
          <p:cNvSpPr>
            <a:spLocks noChangeArrowheads="1"/>
          </p:cNvSpPr>
          <p:nvPr/>
        </p:nvSpPr>
        <p:spPr bwMode="auto">
          <a:xfrm>
            <a:off x="2398713" y="3124200"/>
            <a:ext cx="1452562" cy="533400"/>
          </a:xfrm>
          <a:prstGeom prst="leftRightArrow">
            <a:avLst>
              <a:gd name="adj1" fmla="val 50000"/>
              <a:gd name="adj2" fmla="val 54464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399" name="Rectangle 8"/>
          <p:cNvSpPr>
            <a:spLocks noChangeArrowheads="1"/>
          </p:cNvSpPr>
          <p:nvPr/>
        </p:nvSpPr>
        <p:spPr bwMode="auto">
          <a:xfrm>
            <a:off x="1414463" y="18288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00" name="Rectangle 9"/>
          <p:cNvSpPr>
            <a:spLocks noChangeArrowheads="1"/>
          </p:cNvSpPr>
          <p:nvPr/>
        </p:nvSpPr>
        <p:spPr bwMode="auto">
          <a:xfrm>
            <a:off x="1414463" y="19812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01" name="Rectangle 10"/>
          <p:cNvSpPr>
            <a:spLocks noChangeArrowheads="1"/>
          </p:cNvSpPr>
          <p:nvPr/>
        </p:nvSpPr>
        <p:spPr bwMode="auto">
          <a:xfrm>
            <a:off x="1414463" y="21336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02" name="Rectangle 11"/>
          <p:cNvSpPr>
            <a:spLocks noChangeArrowheads="1"/>
          </p:cNvSpPr>
          <p:nvPr/>
        </p:nvSpPr>
        <p:spPr bwMode="auto">
          <a:xfrm>
            <a:off x="1414463" y="22860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03" name="Rectangle 12"/>
          <p:cNvSpPr>
            <a:spLocks noChangeArrowheads="1"/>
          </p:cNvSpPr>
          <p:nvPr/>
        </p:nvSpPr>
        <p:spPr bwMode="auto">
          <a:xfrm>
            <a:off x="1414463" y="2438400"/>
            <a:ext cx="684212" cy="152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04" name="AutoShape 13"/>
          <p:cNvSpPr>
            <a:spLocks noChangeArrowheads="1"/>
          </p:cNvSpPr>
          <p:nvPr/>
        </p:nvSpPr>
        <p:spPr bwMode="auto">
          <a:xfrm>
            <a:off x="2187575" y="1828800"/>
            <a:ext cx="444500" cy="3810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05" name="AutoShape 14"/>
          <p:cNvSpPr>
            <a:spLocks noChangeArrowheads="1"/>
          </p:cNvSpPr>
          <p:nvPr/>
        </p:nvSpPr>
        <p:spPr bwMode="auto">
          <a:xfrm flipH="1">
            <a:off x="2098675" y="2209800"/>
            <a:ext cx="444500" cy="3810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06" name="Rectangle 15"/>
          <p:cNvSpPr>
            <a:spLocks noChangeArrowheads="1"/>
          </p:cNvSpPr>
          <p:nvPr/>
        </p:nvSpPr>
        <p:spPr bwMode="auto">
          <a:xfrm>
            <a:off x="2632075" y="1676400"/>
            <a:ext cx="533400" cy="10668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算术</a:t>
            </a:r>
            <a:endParaRPr lang="zh-CN" altLang="en-US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逻辑</a:t>
            </a:r>
            <a:endParaRPr lang="zh-CN" altLang="en-US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单元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407" name="Text Box 16"/>
          <p:cNvSpPr txBox="1">
            <a:spLocks noChangeArrowheads="1"/>
          </p:cNvSpPr>
          <p:nvPr/>
        </p:nvSpPr>
        <p:spPr bwMode="auto">
          <a:xfrm>
            <a:off x="1106488" y="1508125"/>
            <a:ext cx="1198562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寄存器文件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408" name="AutoShape 17"/>
          <p:cNvSpPr>
            <a:spLocks noChangeArrowheads="1"/>
          </p:cNvSpPr>
          <p:nvPr/>
        </p:nvSpPr>
        <p:spPr bwMode="auto">
          <a:xfrm>
            <a:off x="1489075" y="2667000"/>
            <a:ext cx="609600" cy="457200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09" name="Rectangle 18"/>
          <p:cNvSpPr>
            <a:spLocks noChangeArrowheads="1"/>
          </p:cNvSpPr>
          <p:nvPr/>
        </p:nvSpPr>
        <p:spPr bwMode="auto">
          <a:xfrm>
            <a:off x="346075" y="1447800"/>
            <a:ext cx="2971800" cy="2438400"/>
          </a:xfrm>
          <a:prstGeom prst="rect">
            <a:avLst/>
          </a:prstGeom>
          <a:noFill/>
          <a:ln w="12700" cap="rnd">
            <a:solidFill>
              <a:schemeClr val="tx1"/>
            </a:solidFill>
            <a:prstDash val="sysDot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10" name="Text Box 19"/>
          <p:cNvSpPr txBox="1">
            <a:spLocks noChangeArrowheads="1"/>
          </p:cNvSpPr>
          <p:nvPr/>
        </p:nvSpPr>
        <p:spPr bwMode="auto">
          <a:xfrm>
            <a:off x="247650" y="1143000"/>
            <a:ext cx="10858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CPU chip</a:t>
            </a:r>
            <a:endParaRPr lang="en-US" altLang="zh-CN" sz="1600">
              <a:latin typeface="Arial Narrow" panose="020B0606020202030204" pitchFamily="34" charset="0"/>
            </a:endParaRPr>
          </a:p>
        </p:txBody>
      </p:sp>
      <p:sp>
        <p:nvSpPr>
          <p:cNvPr id="59411" name="AutoShape 20"/>
          <p:cNvSpPr>
            <a:spLocks noChangeArrowheads="1"/>
          </p:cNvSpPr>
          <p:nvPr/>
        </p:nvSpPr>
        <p:spPr bwMode="auto">
          <a:xfrm>
            <a:off x="4079875" y="38100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12" name="AutoShape 21"/>
          <p:cNvSpPr>
            <a:spLocks noChangeArrowheads="1"/>
          </p:cNvSpPr>
          <p:nvPr/>
        </p:nvSpPr>
        <p:spPr bwMode="auto">
          <a:xfrm flipV="1">
            <a:off x="5184775" y="45466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13" name="Rectangle 22"/>
          <p:cNvSpPr>
            <a:spLocks noChangeArrowheads="1"/>
          </p:cNvSpPr>
          <p:nvPr/>
        </p:nvSpPr>
        <p:spPr bwMode="auto">
          <a:xfrm>
            <a:off x="4765675" y="5270500"/>
            <a:ext cx="12954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磁盘控制器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414" name="AutoShape 23"/>
          <p:cNvSpPr>
            <a:spLocks noChangeArrowheads="1"/>
          </p:cNvSpPr>
          <p:nvPr/>
        </p:nvSpPr>
        <p:spPr bwMode="auto">
          <a:xfrm flipV="1">
            <a:off x="2854325" y="45466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15" name="Rectangle 24"/>
          <p:cNvSpPr>
            <a:spLocks noChangeArrowheads="1"/>
          </p:cNvSpPr>
          <p:nvPr/>
        </p:nvSpPr>
        <p:spPr bwMode="auto">
          <a:xfrm>
            <a:off x="2435225" y="5270500"/>
            <a:ext cx="12954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图形适配器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416" name="AutoShape 25"/>
          <p:cNvSpPr>
            <a:spLocks noChangeArrowheads="1"/>
          </p:cNvSpPr>
          <p:nvPr/>
        </p:nvSpPr>
        <p:spPr bwMode="auto">
          <a:xfrm flipV="1">
            <a:off x="1177925" y="454660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17" name="Rectangle 26"/>
          <p:cNvSpPr>
            <a:spLocks noChangeArrowheads="1"/>
          </p:cNvSpPr>
          <p:nvPr/>
        </p:nvSpPr>
        <p:spPr bwMode="auto">
          <a:xfrm>
            <a:off x="835025" y="5257800"/>
            <a:ext cx="11430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USB</a:t>
            </a:r>
            <a:endParaRPr lang="en-US" altLang="zh-CN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控制器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418" name="Line 27"/>
          <p:cNvSpPr>
            <a:spLocks noChangeShapeType="1"/>
          </p:cNvSpPr>
          <p:nvPr/>
        </p:nvSpPr>
        <p:spPr bwMode="auto">
          <a:xfrm>
            <a:off x="1063625" y="57912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419" name="Line 28"/>
          <p:cNvSpPr>
            <a:spLocks noChangeShapeType="1"/>
          </p:cNvSpPr>
          <p:nvPr/>
        </p:nvSpPr>
        <p:spPr bwMode="auto">
          <a:xfrm>
            <a:off x="1825625" y="57912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420" name="Text Box 29"/>
          <p:cNvSpPr txBox="1">
            <a:spLocks noChangeArrowheads="1"/>
          </p:cNvSpPr>
          <p:nvPr/>
        </p:nvSpPr>
        <p:spPr bwMode="auto">
          <a:xfrm>
            <a:off x="692150" y="6019800"/>
            <a:ext cx="5905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鼠标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421" name="Text Box 30"/>
          <p:cNvSpPr txBox="1">
            <a:spLocks noChangeArrowheads="1"/>
          </p:cNvSpPr>
          <p:nvPr/>
        </p:nvSpPr>
        <p:spPr bwMode="auto">
          <a:xfrm>
            <a:off x="1492250" y="6019800"/>
            <a:ext cx="5889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键盘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422" name="Line 31"/>
          <p:cNvSpPr>
            <a:spLocks noChangeShapeType="1"/>
          </p:cNvSpPr>
          <p:nvPr/>
        </p:nvSpPr>
        <p:spPr bwMode="auto">
          <a:xfrm>
            <a:off x="3121025" y="57912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423" name="Text Box 32"/>
          <p:cNvSpPr txBox="1">
            <a:spLocks noChangeArrowheads="1"/>
          </p:cNvSpPr>
          <p:nvPr/>
        </p:nvSpPr>
        <p:spPr bwMode="auto">
          <a:xfrm>
            <a:off x="2628900" y="6019800"/>
            <a:ext cx="7921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显示器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424" name="Line 33"/>
          <p:cNvSpPr>
            <a:spLocks noChangeShapeType="1"/>
          </p:cNvSpPr>
          <p:nvPr/>
        </p:nvSpPr>
        <p:spPr bwMode="auto">
          <a:xfrm>
            <a:off x="5426075" y="5791200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425" name="AutoShape 34"/>
          <p:cNvSpPr>
            <a:spLocks noChangeArrowheads="1"/>
          </p:cNvSpPr>
          <p:nvPr/>
        </p:nvSpPr>
        <p:spPr bwMode="auto">
          <a:xfrm>
            <a:off x="5121275" y="6172200"/>
            <a:ext cx="609600" cy="609600"/>
          </a:xfrm>
          <a:prstGeom prst="can">
            <a:avLst>
              <a:gd name="adj" fmla="val 25000"/>
            </a:avLst>
          </a:prstGeom>
          <a:noFill/>
          <a:ln w="127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磁盘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426" name="AutoShape 35"/>
          <p:cNvSpPr>
            <a:spLocks noChangeArrowheads="1"/>
          </p:cNvSpPr>
          <p:nvPr/>
        </p:nvSpPr>
        <p:spPr bwMode="auto">
          <a:xfrm>
            <a:off x="269875" y="4330700"/>
            <a:ext cx="6972300" cy="393700"/>
          </a:xfrm>
          <a:prstGeom prst="leftRightArrow">
            <a:avLst>
              <a:gd name="adj1" fmla="val 48611"/>
              <a:gd name="adj2" fmla="val 91500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27" name="Rectangle 36"/>
          <p:cNvSpPr>
            <a:spLocks noChangeArrowheads="1"/>
          </p:cNvSpPr>
          <p:nvPr/>
        </p:nvSpPr>
        <p:spPr bwMode="auto">
          <a:xfrm>
            <a:off x="1346200" y="4500563"/>
            <a:ext cx="166688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28" name="Rectangle 37"/>
          <p:cNvSpPr>
            <a:spLocks noChangeArrowheads="1"/>
          </p:cNvSpPr>
          <p:nvPr/>
        </p:nvSpPr>
        <p:spPr bwMode="auto">
          <a:xfrm>
            <a:off x="3022600" y="4491038"/>
            <a:ext cx="166688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29" name="Rectangle 38"/>
          <p:cNvSpPr>
            <a:spLocks noChangeArrowheads="1"/>
          </p:cNvSpPr>
          <p:nvPr/>
        </p:nvSpPr>
        <p:spPr bwMode="auto">
          <a:xfrm>
            <a:off x="5356225" y="4481513"/>
            <a:ext cx="161925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30" name="Text Box 39"/>
          <p:cNvSpPr txBox="1">
            <a:spLocks noChangeArrowheads="1"/>
          </p:cNvSpPr>
          <p:nvPr/>
        </p:nvSpPr>
        <p:spPr bwMode="auto">
          <a:xfrm>
            <a:off x="5556250" y="4127500"/>
            <a:ext cx="8112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I/O</a:t>
            </a:r>
            <a:r>
              <a:rPr lang="zh-CN" altLang="en-US" sz="1600">
                <a:latin typeface="Arial Narrow" panose="020B0606020202030204" pitchFamily="34" charset="0"/>
              </a:rPr>
              <a:t>总线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431" name="Rectangle 40"/>
          <p:cNvSpPr>
            <a:spLocks noChangeArrowheads="1"/>
          </p:cNvSpPr>
          <p:nvPr/>
        </p:nvSpPr>
        <p:spPr bwMode="auto">
          <a:xfrm>
            <a:off x="4246563" y="4419600"/>
            <a:ext cx="161925" cy="152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59432" name="Line 41"/>
          <p:cNvSpPr>
            <a:spLocks noChangeShapeType="1"/>
          </p:cNvSpPr>
          <p:nvPr/>
        </p:nvSpPr>
        <p:spPr bwMode="auto">
          <a:xfrm flipH="1">
            <a:off x="3343275" y="2679700"/>
            <a:ext cx="1017588" cy="0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433" name="Line 42"/>
          <p:cNvSpPr>
            <a:spLocks noChangeShapeType="1"/>
          </p:cNvSpPr>
          <p:nvPr/>
        </p:nvSpPr>
        <p:spPr bwMode="auto">
          <a:xfrm>
            <a:off x="4335463" y="2667000"/>
            <a:ext cx="0" cy="1833563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434" name="Line 43"/>
          <p:cNvSpPr>
            <a:spLocks noChangeShapeType="1"/>
          </p:cNvSpPr>
          <p:nvPr/>
        </p:nvSpPr>
        <p:spPr bwMode="auto">
          <a:xfrm flipV="1">
            <a:off x="4297363" y="4529138"/>
            <a:ext cx="1128712" cy="0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435" name="Line 44"/>
          <p:cNvSpPr>
            <a:spLocks noChangeShapeType="1"/>
          </p:cNvSpPr>
          <p:nvPr/>
        </p:nvSpPr>
        <p:spPr bwMode="auto">
          <a:xfrm flipH="1">
            <a:off x="5426075" y="4500563"/>
            <a:ext cx="6350" cy="782637"/>
          </a:xfrm>
          <a:prstGeom prst="line">
            <a:avLst/>
          </a:prstGeom>
          <a:noFill/>
          <a:ln w="76200">
            <a:solidFill>
              <a:srgbClr val="00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436" name="Rectangle 45"/>
          <p:cNvSpPr>
            <a:spLocks noChangeArrowheads="1"/>
          </p:cNvSpPr>
          <p:nvPr/>
        </p:nvSpPr>
        <p:spPr bwMode="auto">
          <a:xfrm>
            <a:off x="498475" y="3155950"/>
            <a:ext cx="1873250" cy="5778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总线接口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59437" name="Text Box 47"/>
          <p:cNvSpPr txBox="1">
            <a:spLocks noChangeArrowheads="1"/>
          </p:cNvSpPr>
          <p:nvPr/>
        </p:nvSpPr>
        <p:spPr bwMode="auto">
          <a:xfrm>
            <a:off x="4495800" y="1219200"/>
            <a:ext cx="4343400" cy="118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b="0">
                <a:latin typeface="Arial Narrow" panose="020B0606020202030204" pitchFamily="34" charset="0"/>
              </a:rPr>
              <a:t>当</a:t>
            </a:r>
            <a:r>
              <a:rPr lang="en-US" altLang="zh-CN" b="0">
                <a:latin typeface="Arial Narrow" panose="020B0606020202030204" pitchFamily="34" charset="0"/>
              </a:rPr>
              <a:t>DMA</a:t>
            </a:r>
            <a:r>
              <a:rPr lang="zh-CN" altLang="en-US" b="0">
                <a:latin typeface="Arial Narrow" panose="020B0606020202030204" pitchFamily="34" charset="0"/>
              </a:rPr>
              <a:t>传送完成时，磁盘控制器用中断方式通知</a:t>
            </a:r>
            <a:r>
              <a:rPr lang="en-US" altLang="zh-CN" b="0">
                <a:latin typeface="Arial Narrow" panose="020B0606020202030204" pitchFamily="34" charset="0"/>
              </a:rPr>
              <a:t>CPU (</a:t>
            </a:r>
            <a:r>
              <a:rPr lang="zh-CN" altLang="en-US" b="0">
                <a:latin typeface="Arial Narrow" panose="020B0606020202030204" pitchFamily="34" charset="0"/>
              </a:rPr>
              <a:t>需要一个特殊引脚与</a:t>
            </a:r>
            <a:r>
              <a:rPr lang="en-US" altLang="zh-CN" b="0">
                <a:latin typeface="Arial Narrow" panose="020B0606020202030204" pitchFamily="34" charset="0"/>
              </a:rPr>
              <a:t>CPU</a:t>
            </a:r>
            <a:r>
              <a:rPr lang="zh-CN" altLang="en-US" b="0">
                <a:latin typeface="Arial Narrow" panose="020B0606020202030204" pitchFamily="34" charset="0"/>
              </a:rPr>
              <a:t>相连</a:t>
            </a:r>
            <a:r>
              <a:rPr lang="en-US" altLang="zh-CN" b="0">
                <a:latin typeface="Arial Narrow" panose="020B0606020202030204" pitchFamily="34" charset="0"/>
              </a:rPr>
              <a:t>)</a:t>
            </a:r>
            <a:endParaRPr lang="en-US" altLang="zh-CN" b="0">
              <a:latin typeface="Arial Narrow" panose="020B0606020202030204" pitchFamily="34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89"/>
          <p:cNvSpPr>
            <a:spLocks noChangeArrowheads="1"/>
          </p:cNvSpPr>
          <p:nvPr/>
        </p:nvSpPr>
        <p:spPr bwMode="auto">
          <a:xfrm>
            <a:off x="990600" y="3352800"/>
            <a:ext cx="7162800" cy="9906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 b="0">
              <a:solidFill>
                <a:srgbClr val="000000"/>
              </a:solidFill>
              <a:latin typeface="Arial Narrow" panose="020B0606020202030204" pitchFamily="34" charset="0"/>
            </a:endParaRPr>
          </a:p>
        </p:txBody>
      </p:sp>
      <p:sp>
        <p:nvSpPr>
          <p:cNvPr id="61443" name="Title 1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固态硬盘 </a:t>
            </a:r>
            <a:r>
              <a:rPr lang="en-US" altLang="zh-CN">
                <a:ea typeface="SimSun" panose="02010600030101010101" pitchFamily="2" charset="-122"/>
              </a:rPr>
              <a:t>(SSD)</a:t>
            </a: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61444" name="Content Placeholder 2"/>
          <p:cNvSpPr>
            <a:spLocks noGrp="1" noChangeArrowheads="1"/>
          </p:cNvSpPr>
          <p:nvPr>
            <p:ph idx="1"/>
          </p:nvPr>
        </p:nvSpPr>
        <p:spPr>
          <a:xfrm>
            <a:off x="396875" y="4724400"/>
            <a:ext cx="7896225" cy="1905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页大小</a:t>
            </a:r>
            <a:r>
              <a:rPr lang="en-US" altLang="zh-CN">
                <a:ea typeface="SimSun" panose="02010600030101010101" pitchFamily="2" charset="-122"/>
              </a:rPr>
              <a:t>: 512B to 4KB, </a:t>
            </a:r>
            <a:r>
              <a:rPr lang="zh-CN" altLang="en-US">
                <a:ea typeface="SimSun" panose="02010600030101010101" pitchFamily="2" charset="-122"/>
              </a:rPr>
              <a:t>块大小</a:t>
            </a:r>
            <a:r>
              <a:rPr lang="en-US" altLang="zh-CN">
                <a:ea typeface="SimSun" panose="02010600030101010101" pitchFamily="2" charset="-122"/>
              </a:rPr>
              <a:t>: 32 to 128 </a:t>
            </a:r>
            <a:r>
              <a:rPr lang="zh-CN" altLang="en-US">
                <a:ea typeface="SimSun" panose="02010600030101010101" pitchFamily="2" charset="-122"/>
              </a:rPr>
              <a:t>页</a:t>
            </a:r>
            <a:r>
              <a:rPr lang="en-US" altLang="zh-CN">
                <a:ea typeface="SimSun" panose="02010600030101010101" pitchFamily="2" charset="-122"/>
              </a:rPr>
              <a:t> (3D</a:t>
            </a:r>
            <a:r>
              <a:rPr lang="zh-CN" altLang="en-US">
                <a:ea typeface="SimSun" panose="02010600030101010101" pitchFamily="2" charset="-122"/>
              </a:rPr>
              <a:t>闪存</a:t>
            </a:r>
            <a:r>
              <a:rPr lang="en-US" altLang="zh-CN">
                <a:ea typeface="SimSun" panose="02010600030101010101" pitchFamily="2" charset="-122"/>
              </a:rPr>
              <a:t>1024</a:t>
            </a:r>
            <a:r>
              <a:rPr lang="zh-CN" altLang="en-US">
                <a:ea typeface="SimSun" panose="02010600030101010101" pitchFamily="2" charset="-122"/>
              </a:rPr>
              <a:t>页</a:t>
            </a:r>
            <a:r>
              <a:rPr lang="en-US" altLang="zh-CN">
                <a:ea typeface="SimSun" panose="02010600030101010101" pitchFamily="2" charset="-122"/>
              </a:rPr>
              <a:t>)</a:t>
            </a:r>
            <a:r>
              <a:rPr lang="zh-CN" altLang="en-US">
                <a:ea typeface="SimSun" panose="02010600030101010101" pitchFamily="2" charset="-122"/>
              </a:rPr>
              <a:t>。   数据以页单位读写。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只有在某页所属块整个被擦除后，才可写该页。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在进行大约</a:t>
            </a:r>
            <a:r>
              <a:rPr lang="en-US" altLang="zh-CN">
                <a:ea typeface="SimSun" panose="02010600030101010101" pitchFamily="2" charset="-122"/>
              </a:rPr>
              <a:t>10,0000</a:t>
            </a:r>
            <a:r>
              <a:rPr lang="zh-CN" altLang="en-US">
                <a:ea typeface="SimSun" panose="02010600030101010101" pitchFamily="2" charset="-122"/>
              </a:rPr>
              <a:t>次重复写后，块会磨损坏。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61445" name="AutoShape 238"/>
          <p:cNvSpPr>
            <a:spLocks noChangeArrowheads="1"/>
          </p:cNvSpPr>
          <p:nvPr/>
        </p:nvSpPr>
        <p:spPr bwMode="auto">
          <a:xfrm flipV="1">
            <a:off x="4305300" y="1606550"/>
            <a:ext cx="495300" cy="685800"/>
          </a:xfrm>
          <a:prstGeom prst="upArrow">
            <a:avLst>
              <a:gd name="adj1" fmla="val 36667"/>
              <a:gd name="adj2" fmla="val 44872"/>
            </a:avLst>
          </a:prstGeom>
          <a:solidFill>
            <a:srgbClr val="F7F5CD"/>
          </a:solidFill>
          <a:ln w="12700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 b="0">
              <a:solidFill>
                <a:srgbClr val="000000"/>
              </a:solidFill>
              <a:latin typeface="Arial Narrow" panose="020B0606020202030204" pitchFamily="34" charset="0"/>
            </a:endParaRPr>
          </a:p>
        </p:txBody>
      </p:sp>
      <p:sp>
        <p:nvSpPr>
          <p:cNvPr id="63" name="Rectangle 239"/>
          <p:cNvSpPr>
            <a:spLocks noChangeArrowheads="1"/>
          </p:cNvSpPr>
          <p:nvPr/>
        </p:nvSpPr>
        <p:spPr bwMode="auto">
          <a:xfrm>
            <a:off x="3505200" y="2406650"/>
            <a:ext cx="2057400" cy="520700"/>
          </a:xfrm>
          <a:prstGeom prst="rect">
            <a:avLst/>
          </a:prstGeom>
          <a:solidFill>
            <a:srgbClr val="DEDFF5"/>
          </a:solidFill>
          <a:ln w="12700">
            <a:solidFill>
              <a:srgbClr val="000000"/>
            </a:solidFill>
            <a:miter lim="800000"/>
          </a:ln>
          <a:effectLst/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1800" b="0">
                <a:solidFill>
                  <a:srgbClr val="000000"/>
                </a:solidFill>
                <a:latin typeface="Arial" panose="020B0604020202090204" pitchFamily="34" charset="0"/>
              </a:rPr>
              <a:t>闪存转换层 </a:t>
            </a:r>
            <a:r>
              <a:rPr lang="en-US" altLang="zh-CN" sz="1800" b="0">
                <a:solidFill>
                  <a:srgbClr val="000000"/>
                </a:solidFill>
                <a:latin typeface="Arial" panose="020B0604020202090204" pitchFamily="34" charset="0"/>
              </a:rPr>
              <a:t>FTL</a:t>
            </a:r>
            <a:endParaRPr lang="zh-CN" altLang="en-US" sz="1800" b="0">
              <a:solidFill>
                <a:srgbClr val="000000"/>
              </a:solidFill>
              <a:latin typeface="Arial" panose="020B0604020202090204" pitchFamily="34" charset="0"/>
            </a:endParaRPr>
          </a:p>
        </p:txBody>
      </p:sp>
      <p:sp>
        <p:nvSpPr>
          <p:cNvPr id="64" name="Line 258"/>
          <p:cNvSpPr>
            <a:spLocks noChangeShapeType="1"/>
          </p:cNvSpPr>
          <p:nvPr/>
        </p:nvSpPr>
        <p:spPr bwMode="auto">
          <a:xfrm>
            <a:off x="4572000" y="2927350"/>
            <a:ext cx="0" cy="3810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 kern="0">
              <a:solidFill>
                <a:sysClr val="windowText" lastClr="000000"/>
              </a:solidFill>
              <a:latin typeface="Arial Narrow" panose="020B0606020202030204" pitchFamily="34" charset="0"/>
              <a:ea typeface="+mn-ea"/>
            </a:endParaRPr>
          </a:p>
        </p:txBody>
      </p:sp>
      <p:sp>
        <p:nvSpPr>
          <p:cNvPr id="61448" name="Rectangle 235"/>
          <p:cNvSpPr>
            <a:spLocks noChangeArrowheads="1"/>
          </p:cNvSpPr>
          <p:nvPr/>
        </p:nvSpPr>
        <p:spPr bwMode="auto">
          <a:xfrm>
            <a:off x="3429000" y="1390650"/>
            <a:ext cx="2209800" cy="241300"/>
          </a:xfrm>
          <a:prstGeom prst="rect">
            <a:avLst/>
          </a:prstGeom>
          <a:solidFill>
            <a:srgbClr val="F7F5CD"/>
          </a:solidFill>
          <a:ln w="12700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 b="0">
              <a:solidFill>
                <a:srgbClr val="CCFFCC"/>
              </a:solidFill>
              <a:latin typeface="Arial Narrow" panose="020B0606020202030204" pitchFamily="34" charset="0"/>
            </a:endParaRPr>
          </a:p>
        </p:txBody>
      </p:sp>
      <p:sp>
        <p:nvSpPr>
          <p:cNvPr id="61449" name="Rectangle 264"/>
          <p:cNvSpPr>
            <a:spLocks noChangeArrowheads="1"/>
          </p:cNvSpPr>
          <p:nvPr/>
        </p:nvSpPr>
        <p:spPr bwMode="auto">
          <a:xfrm>
            <a:off x="4476750" y="1541463"/>
            <a:ext cx="161925" cy="152400"/>
          </a:xfrm>
          <a:prstGeom prst="rect">
            <a:avLst/>
          </a:prstGeom>
          <a:solidFill>
            <a:srgbClr val="F7F5C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 b="0">
              <a:solidFill>
                <a:srgbClr val="000000"/>
              </a:solidFill>
              <a:latin typeface="Arial Narrow" panose="020B0606020202030204" pitchFamily="34" charset="0"/>
            </a:endParaRPr>
          </a:p>
        </p:txBody>
      </p:sp>
      <p:sp>
        <p:nvSpPr>
          <p:cNvPr id="67" name="Text Box 265"/>
          <p:cNvSpPr txBox="1">
            <a:spLocks noChangeArrowheads="1"/>
          </p:cNvSpPr>
          <p:nvPr/>
        </p:nvSpPr>
        <p:spPr bwMode="auto">
          <a:xfrm>
            <a:off x="3429000" y="1052513"/>
            <a:ext cx="1008063" cy="365125"/>
          </a:xfrm>
          <a:prstGeom prst="rect">
            <a:avLst/>
          </a:prstGeom>
          <a:noFill/>
          <a:ln w="12700">
            <a:noFill/>
            <a:miter lim="800000"/>
          </a:ln>
          <a:effectLst/>
        </p:spPr>
        <p:txBody>
          <a:bodyPr wrap="none" anchor="ctr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>
                <a:solidFill>
                  <a:sysClr val="windowText" lastClr="000000"/>
                </a:solidFill>
                <a:latin typeface="Arial" panose="020B0604020202090204" pitchFamily="34" charset="0"/>
                <a:ea typeface="+mn-ea"/>
              </a:rPr>
              <a:t>I/O </a:t>
            </a:r>
            <a:r>
              <a:rPr lang="zh-CN" altLang="en-US" sz="1800" b="0" kern="0">
                <a:solidFill>
                  <a:sysClr val="windowText" lastClr="000000"/>
                </a:solidFill>
                <a:latin typeface="Arial" panose="020B0604020202090204" pitchFamily="34" charset="0"/>
                <a:ea typeface="SimSun" charset="0"/>
              </a:rPr>
              <a:t>总线</a:t>
            </a:r>
            <a:endParaRPr lang="zh-CN" altLang="en-US" sz="1800" b="0" kern="0">
              <a:solidFill>
                <a:sysClr val="windowText" lastClr="000000"/>
              </a:solidFill>
              <a:latin typeface="Arial" panose="020B0604020202090204" pitchFamily="34" charset="0"/>
              <a:ea typeface="SimSun" charset="0"/>
            </a:endParaRPr>
          </a:p>
        </p:txBody>
      </p:sp>
      <p:sp>
        <p:nvSpPr>
          <p:cNvPr id="61451" name="Rectangle 271"/>
          <p:cNvSpPr>
            <a:spLocks noChangeArrowheads="1"/>
          </p:cNvSpPr>
          <p:nvPr/>
        </p:nvSpPr>
        <p:spPr bwMode="auto">
          <a:xfrm>
            <a:off x="5562600" y="1174750"/>
            <a:ext cx="457200" cy="5334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b="0">
              <a:solidFill>
                <a:srgbClr val="000000"/>
              </a:solidFill>
              <a:latin typeface="Arial" panose="020B0604020202090204" pitchFamily="34" charset="0"/>
            </a:endParaRPr>
          </a:p>
        </p:txBody>
      </p:sp>
      <p:sp>
        <p:nvSpPr>
          <p:cNvPr id="61452" name="Rectangle 272"/>
          <p:cNvSpPr>
            <a:spLocks noChangeArrowheads="1"/>
          </p:cNvSpPr>
          <p:nvPr/>
        </p:nvSpPr>
        <p:spPr bwMode="auto">
          <a:xfrm>
            <a:off x="3048000" y="1219200"/>
            <a:ext cx="4572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b="0">
              <a:solidFill>
                <a:srgbClr val="000000"/>
              </a:solidFill>
              <a:latin typeface="Arial" panose="020B0604020202090204" pitchFamily="34" charset="0"/>
            </a:endParaRPr>
          </a:p>
        </p:txBody>
      </p:sp>
      <p:sp>
        <p:nvSpPr>
          <p:cNvPr id="61453" name="Rectangle 280"/>
          <p:cNvSpPr>
            <a:spLocks noChangeArrowheads="1"/>
          </p:cNvSpPr>
          <p:nvPr/>
        </p:nvSpPr>
        <p:spPr bwMode="auto">
          <a:xfrm>
            <a:off x="1154113" y="3689350"/>
            <a:ext cx="3124200" cy="457200"/>
          </a:xfrm>
          <a:prstGeom prst="rect">
            <a:avLst/>
          </a:prstGeom>
          <a:solidFill>
            <a:srgbClr val="F6F5BD"/>
          </a:solidFill>
          <a:ln w="12700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 b="0">
              <a:solidFill>
                <a:srgbClr val="000000"/>
              </a:solidFill>
              <a:latin typeface="Arial Narrow" panose="020B0606020202030204" pitchFamily="34" charset="0"/>
            </a:endParaRPr>
          </a:p>
        </p:txBody>
      </p:sp>
      <p:sp>
        <p:nvSpPr>
          <p:cNvPr id="85" name="Rectangle 274"/>
          <p:cNvSpPr>
            <a:spLocks noChangeArrowheads="1"/>
          </p:cNvSpPr>
          <p:nvPr/>
        </p:nvSpPr>
        <p:spPr bwMode="auto">
          <a:xfrm>
            <a:off x="1230313" y="3765550"/>
            <a:ext cx="838200" cy="304800"/>
          </a:xfrm>
          <a:prstGeom prst="rect">
            <a:avLst/>
          </a:prstGeom>
          <a:solidFill>
            <a:srgbClr val="B2E6B2"/>
          </a:solidFill>
          <a:ln w="12700">
            <a:solidFill>
              <a:srgbClr val="000000"/>
            </a:solidFill>
            <a:miter lim="800000"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0" kern="0" dirty="0">
                <a:solidFill>
                  <a:sysClr val="windowText" lastClr="000000"/>
                </a:solidFill>
                <a:latin typeface="Arial" panose="020B0604020202090204" pitchFamily="34" charset="0"/>
                <a:ea typeface="SimSun" charset="0"/>
              </a:rPr>
              <a:t>页</a:t>
            </a:r>
            <a:r>
              <a:rPr lang="en-US" sz="1500" b="0" kern="0" dirty="0">
                <a:solidFill>
                  <a:sysClr val="windowText" lastClr="000000"/>
                </a:solidFill>
                <a:latin typeface="Arial" panose="020B0604020202090204" pitchFamily="34" charset="0"/>
                <a:ea typeface="+mn-ea"/>
              </a:rPr>
              <a:t> 0</a:t>
            </a:r>
            <a:endParaRPr lang="en-US" sz="1500" b="0" kern="0" dirty="0">
              <a:solidFill>
                <a:sysClr val="windowText" lastClr="000000"/>
              </a:solidFill>
              <a:latin typeface="Arial" panose="020B0604020202090204" pitchFamily="34" charset="0"/>
              <a:ea typeface="+mn-ea"/>
            </a:endParaRPr>
          </a:p>
        </p:txBody>
      </p:sp>
      <p:sp>
        <p:nvSpPr>
          <p:cNvPr id="86" name="Rectangle 277"/>
          <p:cNvSpPr>
            <a:spLocks noChangeArrowheads="1"/>
          </p:cNvSpPr>
          <p:nvPr/>
        </p:nvSpPr>
        <p:spPr bwMode="auto">
          <a:xfrm>
            <a:off x="2068513" y="3765550"/>
            <a:ext cx="838200" cy="304800"/>
          </a:xfrm>
          <a:prstGeom prst="rect">
            <a:avLst/>
          </a:prstGeom>
          <a:solidFill>
            <a:srgbClr val="B2E6B2"/>
          </a:solidFill>
          <a:ln w="12700">
            <a:solidFill>
              <a:srgbClr val="000000"/>
            </a:solidFill>
            <a:miter lim="800000"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0" kern="0">
                <a:solidFill>
                  <a:sysClr val="windowText" lastClr="000000"/>
                </a:solidFill>
                <a:latin typeface="Arial" panose="020B0604020202090204" pitchFamily="34" charset="0"/>
                <a:ea typeface="SimSun" charset="0"/>
              </a:rPr>
              <a:t>页</a:t>
            </a:r>
            <a:r>
              <a:rPr lang="en-US" sz="1500" b="0" kern="0">
                <a:solidFill>
                  <a:sysClr val="windowText" lastClr="000000"/>
                </a:solidFill>
                <a:latin typeface="Arial" panose="020B0604020202090204" pitchFamily="34" charset="0"/>
                <a:ea typeface="+mn-ea"/>
              </a:rPr>
              <a:t> 1</a:t>
            </a:r>
            <a:endParaRPr lang="en-US" sz="1500" b="0" kern="0">
              <a:solidFill>
                <a:sysClr val="windowText" lastClr="000000"/>
              </a:solidFill>
              <a:latin typeface="Arial" panose="020B0604020202090204" pitchFamily="34" charset="0"/>
              <a:ea typeface="+mn-ea"/>
            </a:endParaRPr>
          </a:p>
        </p:txBody>
      </p:sp>
      <p:sp>
        <p:nvSpPr>
          <p:cNvPr id="87" name="Rectangle 278"/>
          <p:cNvSpPr>
            <a:spLocks noChangeArrowheads="1"/>
          </p:cNvSpPr>
          <p:nvPr/>
        </p:nvSpPr>
        <p:spPr bwMode="auto">
          <a:xfrm>
            <a:off x="3363913" y="3765550"/>
            <a:ext cx="838200" cy="304800"/>
          </a:xfrm>
          <a:prstGeom prst="rect">
            <a:avLst/>
          </a:prstGeom>
          <a:solidFill>
            <a:srgbClr val="B2E6B2"/>
          </a:solidFill>
          <a:ln w="12700">
            <a:solidFill>
              <a:srgbClr val="000000"/>
            </a:solidFill>
            <a:miter lim="800000"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b="0" kern="0" dirty="0">
                <a:solidFill>
                  <a:sysClr val="windowText" lastClr="000000"/>
                </a:solidFill>
                <a:latin typeface="Arial" panose="020B0604020202090204" pitchFamily="34" charset="0"/>
                <a:ea typeface="SimSun" charset="0"/>
              </a:rPr>
              <a:t>页</a:t>
            </a:r>
            <a:r>
              <a:rPr lang="en-US" sz="1400" b="0" kern="0" dirty="0">
                <a:solidFill>
                  <a:sysClr val="windowText" lastClr="000000"/>
                </a:solidFill>
                <a:latin typeface="Arial" panose="020B0604020202090204" pitchFamily="34" charset="0"/>
                <a:ea typeface="+mn-ea"/>
              </a:rPr>
              <a:t>P-1</a:t>
            </a:r>
            <a:endParaRPr lang="en-US" sz="1400" b="0" kern="0" dirty="0">
              <a:solidFill>
                <a:sysClr val="windowText" lastClr="000000"/>
              </a:solidFill>
              <a:latin typeface="Arial" panose="020B0604020202090204" pitchFamily="34" charset="0"/>
              <a:ea typeface="+mn-ea"/>
            </a:endParaRPr>
          </a:p>
        </p:txBody>
      </p:sp>
      <p:sp>
        <p:nvSpPr>
          <p:cNvPr id="61457" name="Text Box 279"/>
          <p:cNvSpPr txBox="1">
            <a:spLocks noChangeArrowheads="1"/>
          </p:cNvSpPr>
          <p:nvPr/>
        </p:nvSpPr>
        <p:spPr bwMode="auto">
          <a:xfrm>
            <a:off x="2906713" y="3613150"/>
            <a:ext cx="488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b="0">
                <a:solidFill>
                  <a:srgbClr val="000000"/>
                </a:solidFill>
                <a:latin typeface="Arial" panose="020B0604020202090204" pitchFamily="34" charset="0"/>
              </a:rPr>
              <a:t>…</a:t>
            </a:r>
            <a:endParaRPr lang="en-US" altLang="zh-CN" b="0">
              <a:solidFill>
                <a:srgbClr val="000000"/>
              </a:solidFill>
              <a:latin typeface="Arial" panose="020B0604020202090204" pitchFamily="34" charset="0"/>
            </a:endParaRPr>
          </a:p>
        </p:txBody>
      </p:sp>
      <p:sp>
        <p:nvSpPr>
          <p:cNvPr id="89" name="Text Box 281"/>
          <p:cNvSpPr txBox="1">
            <a:spLocks noChangeArrowheads="1"/>
          </p:cNvSpPr>
          <p:nvPr/>
        </p:nvSpPr>
        <p:spPr bwMode="auto">
          <a:xfrm>
            <a:off x="1128713" y="3321050"/>
            <a:ext cx="601662" cy="365125"/>
          </a:xfrm>
          <a:prstGeom prst="rect">
            <a:avLst/>
          </a:prstGeom>
          <a:noFill/>
          <a:ln w="12700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0" kern="0" dirty="0">
                <a:solidFill>
                  <a:sysClr val="windowText" lastClr="000000"/>
                </a:solidFill>
                <a:latin typeface="Arial" panose="020B0604020202090204" pitchFamily="34" charset="0"/>
                <a:ea typeface="SimSun" charset="0"/>
              </a:rPr>
              <a:t>块 </a:t>
            </a:r>
            <a:r>
              <a:rPr lang="en-US" altLang="zh-CN" sz="1800" b="0" kern="0" dirty="0">
                <a:solidFill>
                  <a:sysClr val="windowText" lastClr="000000"/>
                </a:solidFill>
                <a:latin typeface="Arial" panose="020B0604020202090204" pitchFamily="34" charset="0"/>
                <a:ea typeface="SimSun" charset="0"/>
              </a:rPr>
              <a:t>0</a:t>
            </a:r>
            <a:endParaRPr lang="en-US" altLang="zh-CN" sz="1800" b="0" kern="0" dirty="0">
              <a:solidFill>
                <a:sysClr val="windowText" lastClr="000000"/>
              </a:solidFill>
              <a:latin typeface="Arial" panose="020B0604020202090204" pitchFamily="34" charset="0"/>
              <a:ea typeface="SimSun" charset="0"/>
            </a:endParaRPr>
          </a:p>
        </p:txBody>
      </p:sp>
      <p:sp>
        <p:nvSpPr>
          <p:cNvPr id="61459" name="Text Box 282"/>
          <p:cNvSpPr txBox="1">
            <a:spLocks noChangeArrowheads="1"/>
          </p:cNvSpPr>
          <p:nvPr/>
        </p:nvSpPr>
        <p:spPr bwMode="auto">
          <a:xfrm>
            <a:off x="4311650" y="3657600"/>
            <a:ext cx="488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b="0">
                <a:solidFill>
                  <a:srgbClr val="000000"/>
                </a:solidFill>
                <a:latin typeface="Arial" panose="020B0604020202090204" pitchFamily="34" charset="0"/>
              </a:rPr>
              <a:t>…</a:t>
            </a:r>
            <a:endParaRPr lang="en-US" altLang="zh-CN" b="0">
              <a:solidFill>
                <a:srgbClr val="000000"/>
              </a:solidFill>
              <a:latin typeface="Arial" panose="020B0604020202090204" pitchFamily="34" charset="0"/>
            </a:endParaRPr>
          </a:p>
        </p:txBody>
      </p:sp>
      <p:sp>
        <p:nvSpPr>
          <p:cNvPr id="61460" name="Rectangle 287"/>
          <p:cNvSpPr>
            <a:spLocks noChangeArrowheads="1"/>
          </p:cNvSpPr>
          <p:nvPr/>
        </p:nvSpPr>
        <p:spPr bwMode="auto">
          <a:xfrm>
            <a:off x="4876800" y="3689350"/>
            <a:ext cx="3124200" cy="457200"/>
          </a:xfrm>
          <a:prstGeom prst="rect">
            <a:avLst/>
          </a:prstGeom>
          <a:solidFill>
            <a:srgbClr val="F6F5BD"/>
          </a:solidFill>
          <a:ln w="12700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 b="0">
              <a:solidFill>
                <a:srgbClr val="000000"/>
              </a:solidFill>
              <a:latin typeface="Arial Narrow" panose="020B0606020202030204" pitchFamily="34" charset="0"/>
            </a:endParaRPr>
          </a:p>
        </p:txBody>
      </p:sp>
      <p:sp>
        <p:nvSpPr>
          <p:cNvPr id="61461" name="Rectangle 283"/>
          <p:cNvSpPr>
            <a:spLocks noChangeArrowheads="1"/>
          </p:cNvSpPr>
          <p:nvPr/>
        </p:nvSpPr>
        <p:spPr bwMode="auto">
          <a:xfrm>
            <a:off x="4953000" y="3765550"/>
            <a:ext cx="838200" cy="304800"/>
          </a:xfrm>
          <a:prstGeom prst="rect">
            <a:avLst/>
          </a:prstGeom>
          <a:solidFill>
            <a:srgbClr val="B2E6B2"/>
          </a:solidFill>
          <a:ln w="12700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500" b="0">
                <a:solidFill>
                  <a:srgbClr val="000000"/>
                </a:solidFill>
                <a:latin typeface="Arial" panose="020B0604020202090204" pitchFamily="34" charset="0"/>
              </a:rPr>
              <a:t>页</a:t>
            </a:r>
            <a:r>
              <a:rPr lang="en-US" altLang="zh-CN" sz="1500" b="0">
                <a:solidFill>
                  <a:srgbClr val="000000"/>
                </a:solidFill>
                <a:latin typeface="Arial" panose="020B0604020202090204" pitchFamily="34" charset="0"/>
              </a:rPr>
              <a:t>0</a:t>
            </a:r>
            <a:endParaRPr lang="en-US" altLang="zh-CN" sz="1500" b="0">
              <a:solidFill>
                <a:srgbClr val="000000"/>
              </a:solidFill>
              <a:latin typeface="Arial" panose="020B0604020202090204" pitchFamily="34" charset="0"/>
            </a:endParaRPr>
          </a:p>
        </p:txBody>
      </p:sp>
      <p:sp>
        <p:nvSpPr>
          <p:cNvPr id="61462" name="Rectangle 284"/>
          <p:cNvSpPr>
            <a:spLocks noChangeArrowheads="1"/>
          </p:cNvSpPr>
          <p:nvPr/>
        </p:nvSpPr>
        <p:spPr bwMode="auto">
          <a:xfrm>
            <a:off x="5791200" y="3765550"/>
            <a:ext cx="838200" cy="304800"/>
          </a:xfrm>
          <a:prstGeom prst="rect">
            <a:avLst/>
          </a:prstGeom>
          <a:solidFill>
            <a:srgbClr val="B2E6B2"/>
          </a:solidFill>
          <a:ln w="12700">
            <a:solidFill>
              <a:srgbClr val="000000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500" b="0">
                <a:solidFill>
                  <a:srgbClr val="000000"/>
                </a:solidFill>
                <a:latin typeface="Arial" panose="020B0604020202090204" pitchFamily="34" charset="0"/>
              </a:rPr>
              <a:t>页</a:t>
            </a:r>
            <a:r>
              <a:rPr lang="en-US" altLang="zh-CN" sz="1500" b="0">
                <a:solidFill>
                  <a:srgbClr val="000000"/>
                </a:solidFill>
                <a:latin typeface="Arial" panose="020B0604020202090204" pitchFamily="34" charset="0"/>
              </a:rPr>
              <a:t>1</a:t>
            </a:r>
            <a:endParaRPr lang="en-US" altLang="zh-CN" sz="1500" b="0">
              <a:solidFill>
                <a:srgbClr val="000000"/>
              </a:solidFill>
              <a:latin typeface="Arial" panose="020B0604020202090204" pitchFamily="34" charset="0"/>
            </a:endParaRPr>
          </a:p>
        </p:txBody>
      </p:sp>
      <p:sp>
        <p:nvSpPr>
          <p:cNvPr id="81" name="Rectangle 285"/>
          <p:cNvSpPr>
            <a:spLocks noChangeArrowheads="1"/>
          </p:cNvSpPr>
          <p:nvPr/>
        </p:nvSpPr>
        <p:spPr bwMode="auto">
          <a:xfrm>
            <a:off x="7086600" y="3765550"/>
            <a:ext cx="838200" cy="304800"/>
          </a:xfrm>
          <a:prstGeom prst="rect">
            <a:avLst/>
          </a:prstGeom>
          <a:solidFill>
            <a:srgbClr val="B2E6B2"/>
          </a:solidFill>
          <a:ln w="12700">
            <a:solidFill>
              <a:srgbClr val="000000"/>
            </a:solidFill>
            <a:miter lim="800000"/>
          </a:ln>
          <a:effectLst/>
        </p:spPr>
        <p:txBody>
          <a:bodyPr wrap="none" anchor="ctr"/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b="0" kern="0" dirty="0">
                <a:solidFill>
                  <a:sysClr val="windowText" lastClr="000000"/>
                </a:solidFill>
                <a:latin typeface="Arial" panose="020B0604020202090204" pitchFamily="34" charset="0"/>
                <a:ea typeface="SimSun" charset="0"/>
              </a:rPr>
              <a:t>页</a:t>
            </a:r>
            <a:r>
              <a:rPr lang="en-US" sz="1400" b="0" kern="0" dirty="0">
                <a:solidFill>
                  <a:sysClr val="windowText" lastClr="000000"/>
                </a:solidFill>
                <a:latin typeface="Arial" panose="020B0604020202090204" pitchFamily="34" charset="0"/>
                <a:ea typeface="+mn-ea"/>
              </a:rPr>
              <a:t>P-1</a:t>
            </a:r>
            <a:endParaRPr lang="en-US" sz="1400" b="0" kern="0" dirty="0">
              <a:solidFill>
                <a:sysClr val="windowText" lastClr="000000"/>
              </a:solidFill>
              <a:latin typeface="Arial" panose="020B0604020202090204" pitchFamily="34" charset="0"/>
              <a:ea typeface="+mn-ea"/>
            </a:endParaRPr>
          </a:p>
        </p:txBody>
      </p:sp>
      <p:sp>
        <p:nvSpPr>
          <p:cNvPr id="61464" name="Text Box 286"/>
          <p:cNvSpPr txBox="1">
            <a:spLocks noChangeArrowheads="1"/>
          </p:cNvSpPr>
          <p:nvPr/>
        </p:nvSpPr>
        <p:spPr bwMode="auto">
          <a:xfrm>
            <a:off x="6629400" y="3613150"/>
            <a:ext cx="488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b="0">
                <a:solidFill>
                  <a:srgbClr val="000000"/>
                </a:solidFill>
                <a:latin typeface="Arial" panose="020B0604020202090204" pitchFamily="34" charset="0"/>
              </a:rPr>
              <a:t>…</a:t>
            </a:r>
            <a:endParaRPr lang="en-US" altLang="zh-CN" b="0">
              <a:solidFill>
                <a:srgbClr val="000000"/>
              </a:solidFill>
              <a:latin typeface="Arial" panose="020B0604020202090204" pitchFamily="34" charset="0"/>
            </a:endParaRPr>
          </a:p>
        </p:txBody>
      </p:sp>
      <p:sp>
        <p:nvSpPr>
          <p:cNvPr id="83" name="Text Box 288"/>
          <p:cNvSpPr txBox="1">
            <a:spLocks noChangeArrowheads="1"/>
          </p:cNvSpPr>
          <p:nvPr/>
        </p:nvSpPr>
        <p:spPr bwMode="auto">
          <a:xfrm>
            <a:off x="4800600" y="3321050"/>
            <a:ext cx="893763" cy="365125"/>
          </a:xfrm>
          <a:prstGeom prst="rect">
            <a:avLst/>
          </a:prstGeom>
          <a:noFill/>
          <a:ln w="12700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0" kern="0" dirty="0">
                <a:solidFill>
                  <a:sysClr val="windowText" lastClr="000000"/>
                </a:solidFill>
                <a:latin typeface="Arial" panose="020B0604020202090204" pitchFamily="34" charset="0"/>
                <a:ea typeface="SimSun" charset="0"/>
              </a:rPr>
              <a:t>块</a:t>
            </a:r>
            <a:r>
              <a:rPr lang="en-US" sz="1800" b="0" kern="0" dirty="0">
                <a:solidFill>
                  <a:sysClr val="windowText" lastClr="000000"/>
                </a:solidFill>
                <a:latin typeface="Arial" panose="020B0604020202090204" pitchFamily="34" charset="0"/>
                <a:ea typeface="+mn-ea"/>
              </a:rPr>
              <a:t>  B-1</a:t>
            </a:r>
            <a:endParaRPr lang="en-US" sz="1800" b="0" kern="0" dirty="0">
              <a:solidFill>
                <a:sysClr val="windowText" lastClr="000000"/>
              </a:solidFill>
              <a:latin typeface="Arial" panose="020B0604020202090204" pitchFamily="34" charset="0"/>
              <a:ea typeface="+mn-ea"/>
            </a:endParaRPr>
          </a:p>
        </p:txBody>
      </p:sp>
      <p:sp>
        <p:nvSpPr>
          <p:cNvPr id="61466" name="Text Box 291"/>
          <p:cNvSpPr txBox="1">
            <a:spLocks noChangeArrowheads="1"/>
          </p:cNvSpPr>
          <p:nvPr/>
        </p:nvSpPr>
        <p:spPr bwMode="auto">
          <a:xfrm>
            <a:off x="912813" y="3016250"/>
            <a:ext cx="639762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b="0">
                <a:solidFill>
                  <a:srgbClr val="000000"/>
                </a:solidFill>
                <a:latin typeface="Arial" panose="020B0604020202090204" pitchFamily="34" charset="0"/>
              </a:rPr>
              <a:t>闪存</a:t>
            </a:r>
            <a:endParaRPr lang="zh-CN" altLang="en-US" sz="1800" b="0">
              <a:solidFill>
                <a:srgbClr val="000000"/>
              </a:solidFill>
              <a:latin typeface="Arial" panose="020B0604020202090204" pitchFamily="34" charset="0"/>
            </a:endParaRPr>
          </a:p>
        </p:txBody>
      </p:sp>
      <p:sp>
        <p:nvSpPr>
          <p:cNvPr id="61467" name="Rectangle 292"/>
          <p:cNvSpPr>
            <a:spLocks noChangeArrowheads="1"/>
          </p:cNvSpPr>
          <p:nvPr/>
        </p:nvSpPr>
        <p:spPr bwMode="auto">
          <a:xfrm>
            <a:off x="838200" y="2317750"/>
            <a:ext cx="7467600" cy="2178050"/>
          </a:xfrm>
          <a:prstGeom prst="rect">
            <a:avLst/>
          </a:prstGeom>
          <a:noFill/>
          <a:ln w="12700">
            <a:solidFill>
              <a:srgbClr val="000000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 b="0">
              <a:solidFill>
                <a:srgbClr val="000000"/>
              </a:solidFill>
              <a:latin typeface="Arial Narrow" panose="020B0606020202030204" pitchFamily="34" charset="0"/>
            </a:endParaRPr>
          </a:p>
        </p:txBody>
      </p:sp>
      <p:sp>
        <p:nvSpPr>
          <p:cNvPr id="76" name="Text Box 293"/>
          <p:cNvSpPr txBox="1">
            <a:spLocks noChangeArrowheads="1"/>
          </p:cNvSpPr>
          <p:nvPr/>
        </p:nvSpPr>
        <p:spPr bwMode="auto">
          <a:xfrm>
            <a:off x="746125" y="1981200"/>
            <a:ext cx="1782763" cy="365125"/>
          </a:xfrm>
          <a:prstGeom prst="rect">
            <a:avLst/>
          </a:prstGeom>
          <a:noFill/>
          <a:ln w="12700">
            <a:noFill/>
            <a:miter lim="800000"/>
          </a:ln>
          <a:effectLst/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zh-CN" altLang="en-US" sz="1800" b="0">
                <a:solidFill>
                  <a:srgbClr val="000000"/>
                </a:solidFill>
                <a:latin typeface="Arial" panose="020B0604020202090204" pitchFamily="34" charset="0"/>
              </a:rPr>
              <a:t>固态硬盘</a:t>
            </a:r>
            <a:r>
              <a:rPr lang="en-US" altLang="en-US" sz="1800" b="0">
                <a:solidFill>
                  <a:srgbClr val="000000"/>
                </a:solidFill>
                <a:latin typeface="Arial" panose="020B0604020202090204" pitchFamily="34" charset="0"/>
              </a:rPr>
              <a:t> (SSD)</a:t>
            </a:r>
            <a:endParaRPr lang="en-US" altLang="en-US" sz="1800" b="0">
              <a:solidFill>
                <a:srgbClr val="000000"/>
              </a:solidFill>
              <a:latin typeface="Arial" panose="020B0604020202090204" pitchFamily="34" charset="0"/>
            </a:endParaRPr>
          </a:p>
        </p:txBody>
      </p:sp>
      <p:sp>
        <p:nvSpPr>
          <p:cNvPr id="77" name="Text Box 297"/>
          <p:cNvSpPr txBox="1">
            <a:spLocks noChangeArrowheads="1"/>
          </p:cNvSpPr>
          <p:nvPr/>
        </p:nvSpPr>
        <p:spPr bwMode="auto">
          <a:xfrm>
            <a:off x="4724400" y="1655763"/>
            <a:ext cx="2133600" cy="304800"/>
          </a:xfrm>
          <a:prstGeom prst="rect">
            <a:avLst/>
          </a:prstGeom>
          <a:noFill/>
          <a:ln w="12700">
            <a:noFill/>
            <a:miter lim="800000"/>
          </a:ln>
          <a:effectLst/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zh-CN" altLang="en-US" sz="1400" b="0">
                <a:solidFill>
                  <a:srgbClr val="000000"/>
                </a:solidFill>
              </a:rPr>
              <a:t>读写逻辑磁盘块</a:t>
            </a:r>
            <a:endParaRPr lang="zh-CN" altLang="en-US" sz="1400" b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1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固态硬盘性能特点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62467" name="Content Placeholder 2"/>
          <p:cNvSpPr>
            <a:spLocks noGrp="1" noChangeArrowheads="1"/>
          </p:cNvSpPr>
          <p:nvPr>
            <p:ph idx="1"/>
          </p:nvPr>
        </p:nvSpPr>
        <p:spPr>
          <a:xfrm>
            <a:off x="396875" y="3200400"/>
            <a:ext cx="7896225" cy="25908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顺序访问比随机访问块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典型存储器层次结构问题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随机写会较慢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擦除块需要较长时间 </a:t>
            </a:r>
            <a:r>
              <a:rPr lang="en-US" altLang="zh-CN">
                <a:ea typeface="SimSun" panose="02010600030101010101" pitchFamily="2" charset="-122"/>
              </a:rPr>
              <a:t>(~1 ms)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修改一页需要块内所有页复制到新块中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早期固态硬盘读写时间差距更大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62468" name="TextBox 3"/>
          <p:cNvSpPr txBox="1">
            <a:spLocks noChangeArrowheads="1"/>
          </p:cNvSpPr>
          <p:nvPr/>
        </p:nvSpPr>
        <p:spPr bwMode="auto">
          <a:xfrm>
            <a:off x="357188" y="1660525"/>
            <a:ext cx="8747125" cy="1008063"/>
          </a:xfrm>
          <a:prstGeom prst="rect">
            <a:avLst/>
          </a:prstGeom>
          <a:solidFill>
            <a:srgbClr val="E2E2E2"/>
          </a:solidFill>
          <a:ln w="19050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/>
              <a:t>顺序读速度</a:t>
            </a:r>
            <a:r>
              <a:rPr lang="en-US" altLang="zh-CN" sz="2000"/>
              <a:t>550 MB/s			     </a:t>
            </a:r>
            <a:r>
              <a:rPr lang="zh-CN" altLang="en-US" sz="2000"/>
              <a:t>顺序写速度</a:t>
            </a:r>
            <a:r>
              <a:rPr lang="en-US" altLang="zh-CN" sz="2000"/>
              <a:t>470 MB/s</a:t>
            </a:r>
            <a:endParaRPr lang="en-US" altLang="zh-CN" sz="20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/>
              <a:t>随机读速度</a:t>
            </a:r>
            <a:r>
              <a:rPr lang="en-US" altLang="zh-CN" sz="2000"/>
              <a:t>365 MB/s	     		     </a:t>
            </a:r>
            <a:r>
              <a:rPr lang="zh-CN" altLang="en-US" sz="2000"/>
              <a:t>随机写速度</a:t>
            </a:r>
            <a:r>
              <a:rPr lang="en-US" altLang="zh-CN" sz="2000"/>
              <a:t>303 MB/s</a:t>
            </a:r>
            <a:endParaRPr lang="en-US" altLang="zh-CN" sz="20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/>
              <a:t>平均读时间</a:t>
            </a:r>
            <a:r>
              <a:rPr lang="en-US" altLang="zh-CN" sz="2000"/>
              <a:t>50 us		                    </a:t>
            </a:r>
            <a:r>
              <a:rPr lang="zh-CN" altLang="en-US" sz="2000"/>
              <a:t>平均写时间</a:t>
            </a:r>
            <a:r>
              <a:rPr lang="en-US" altLang="zh-CN" sz="2000"/>
              <a:t>60 us</a:t>
            </a:r>
            <a:endParaRPr lang="en-US" altLang="zh-CN" sz="2000"/>
          </a:p>
        </p:txBody>
      </p:sp>
      <p:sp>
        <p:nvSpPr>
          <p:cNvPr id="62469" name="TextBox 4"/>
          <p:cNvSpPr txBox="1">
            <a:spLocks noChangeArrowheads="1"/>
          </p:cNvSpPr>
          <p:nvPr/>
        </p:nvSpPr>
        <p:spPr bwMode="auto">
          <a:xfrm>
            <a:off x="76200" y="6292850"/>
            <a:ext cx="29575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/>
              <a:t>来源</a:t>
            </a:r>
            <a:r>
              <a:rPr lang="en-US" altLang="zh-CN" sz="1800"/>
              <a:t>: Intel SSD 730 </a:t>
            </a:r>
            <a:r>
              <a:rPr lang="zh-CN" altLang="en-US" sz="1800"/>
              <a:t>产品参数</a:t>
            </a:r>
            <a:endParaRPr lang="zh-CN" alt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36135" y="1196975"/>
            <a:ext cx="4468495" cy="536130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410" y="0"/>
            <a:ext cx="665226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3575" y="0"/>
            <a:ext cx="665226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tle 1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固态硬盘 </a:t>
            </a:r>
            <a:r>
              <a:rPr lang="en-US" altLang="zh-CN">
                <a:ea typeface="SimSun" panose="02010600030101010101" pitchFamily="2" charset="-122"/>
              </a:rPr>
              <a:t>vs </a:t>
            </a:r>
            <a:r>
              <a:rPr lang="zh-CN" altLang="en-US">
                <a:ea typeface="SimSun" panose="02010600030101010101" pitchFamily="2" charset="-122"/>
              </a:rPr>
              <a:t>机械磁盘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63491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优势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无移动部件 </a:t>
            </a:r>
            <a:r>
              <a:rPr lang="zh-CN" altLang="en-US">
                <a:ea typeface="SimSun" panose="02010600030101010101" pitchFamily="2" charset="-122"/>
                <a:sym typeface="Wingdings" panose="05000000000000000000" pitchFamily="2" charset="2"/>
              </a:rPr>
              <a:t> 随机访问快</a:t>
            </a:r>
            <a:r>
              <a:rPr lang="en-US" altLang="zh-CN">
                <a:ea typeface="SimSun" panose="02010600030101010101" pitchFamily="2" charset="-122"/>
                <a:sym typeface="Wingdings" panose="05000000000000000000" pitchFamily="2" charset="2"/>
              </a:rPr>
              <a:t>, </a:t>
            </a:r>
            <a:r>
              <a:rPr lang="zh-CN" altLang="en-US">
                <a:ea typeface="SimSun" panose="02010600030101010101" pitchFamily="2" charset="-122"/>
                <a:sym typeface="Wingdings" panose="05000000000000000000" pitchFamily="2" charset="2"/>
              </a:rPr>
              <a:t>低功耗</a:t>
            </a:r>
            <a:r>
              <a:rPr lang="en-US" altLang="zh-CN">
                <a:ea typeface="SimSun" panose="02010600030101010101" pitchFamily="2" charset="-122"/>
                <a:sym typeface="Wingdings" panose="05000000000000000000" pitchFamily="2" charset="2"/>
              </a:rPr>
              <a:t>, </a:t>
            </a:r>
            <a:r>
              <a:rPr lang="zh-CN" altLang="en-US">
                <a:ea typeface="SimSun" panose="02010600030101010101" pitchFamily="2" charset="-122"/>
                <a:sym typeface="Wingdings" panose="05000000000000000000" pitchFamily="2" charset="2"/>
              </a:rPr>
              <a:t>更结实</a:t>
            </a:r>
            <a:endParaRPr lang="zh-CN" altLang="en-US">
              <a:ea typeface="SimSun" panose="02010600030101010101" pitchFamily="2" charset="-122"/>
              <a:sym typeface="Wingdings" panose="05000000000000000000" pitchFamily="2" charset="2"/>
            </a:endParaRPr>
          </a:p>
          <a:p>
            <a:pPr lvl="1" eaLnBrk="1" hangingPunct="1"/>
            <a:endParaRPr lang="en-US" altLang="zh-CN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劣势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会磨损 </a:t>
            </a:r>
            <a:endParaRPr lang="zh-CN" altLang="en-US">
              <a:ea typeface="SimSun" panose="02010600030101010101" pitchFamily="2" charset="-122"/>
            </a:endParaRPr>
          </a:p>
          <a:p>
            <a:pPr lvl="2" eaLnBrk="1" hangingPunct="1"/>
            <a:r>
              <a:rPr lang="zh-CN" altLang="en-US">
                <a:ea typeface="SimSun" panose="02010600030101010101" pitchFamily="2" charset="-122"/>
              </a:rPr>
              <a:t>在</a:t>
            </a:r>
            <a:r>
              <a:rPr lang="en-US" altLang="zh-CN">
                <a:ea typeface="SimSun" panose="02010600030101010101" pitchFamily="2" charset="-122"/>
              </a:rPr>
              <a:t>flash translation layer </a:t>
            </a:r>
            <a:r>
              <a:rPr lang="zh-CN" altLang="en-US">
                <a:ea typeface="SimSun" panose="02010600030101010101" pitchFamily="2" charset="-122"/>
              </a:rPr>
              <a:t>闪存转换层用算法减少平均磨损率</a:t>
            </a:r>
            <a:endParaRPr lang="zh-CN" altLang="en-US">
              <a:ea typeface="SimSun" panose="02010600030101010101" pitchFamily="2" charset="-122"/>
            </a:endParaRPr>
          </a:p>
          <a:p>
            <a:pPr lvl="2" eaLnBrk="1" hangingPunct="1"/>
            <a:r>
              <a:rPr lang="zh-CN" altLang="en-US">
                <a:ea typeface="SimSun" panose="02010600030101010101" pitchFamily="2" charset="-122"/>
              </a:rPr>
              <a:t>比如 </a:t>
            </a:r>
            <a:r>
              <a:rPr lang="en-US" altLang="zh-CN">
                <a:ea typeface="SimSun" panose="02010600030101010101" pitchFamily="2" charset="-122"/>
              </a:rPr>
              <a:t>Intel SSD 730 </a:t>
            </a:r>
            <a:r>
              <a:rPr lang="zh-CN" altLang="en-US">
                <a:ea typeface="SimSun" panose="02010600030101010101" pitchFamily="2" charset="-122"/>
              </a:rPr>
              <a:t>保证在其磨损坏前可写入 </a:t>
            </a:r>
            <a:r>
              <a:rPr lang="en-US" altLang="zh-CN">
                <a:ea typeface="SimSun" panose="02010600030101010101" pitchFamily="2" charset="-122"/>
              </a:rPr>
              <a:t>128 petabyte (128 x 10</a:t>
            </a:r>
            <a:r>
              <a:rPr lang="en-US" altLang="zh-CN" baseline="30000">
                <a:ea typeface="SimSun" panose="02010600030101010101" pitchFamily="2" charset="-122"/>
              </a:rPr>
              <a:t>15</a:t>
            </a:r>
            <a:r>
              <a:rPr lang="en-US" altLang="zh-CN">
                <a:ea typeface="SimSun" panose="02010600030101010101" pitchFamily="2" charset="-122"/>
              </a:rPr>
              <a:t> bytes) 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在</a:t>
            </a:r>
            <a:r>
              <a:rPr lang="en-US" altLang="zh-CN">
                <a:ea typeface="SimSun" panose="02010600030101010101" pitchFamily="2" charset="-122"/>
              </a:rPr>
              <a:t>2015</a:t>
            </a:r>
            <a:r>
              <a:rPr lang="zh-CN" altLang="en-US">
                <a:ea typeface="SimSun" panose="02010600030101010101" pitchFamily="2" charset="-122"/>
              </a:rPr>
              <a:t>年</a:t>
            </a:r>
            <a:r>
              <a:rPr lang="en-US" altLang="zh-CN">
                <a:ea typeface="SimSun" panose="02010600030101010101" pitchFamily="2" charset="-122"/>
              </a:rPr>
              <a:t>, </a:t>
            </a:r>
            <a:r>
              <a:rPr lang="zh-CN" altLang="en-US">
                <a:ea typeface="SimSun" panose="02010600030101010101" pitchFamily="2" charset="-122"/>
              </a:rPr>
              <a:t>每</a:t>
            </a:r>
            <a:r>
              <a:rPr lang="en-US" altLang="zh-CN">
                <a:ea typeface="SimSun" panose="02010600030101010101" pitchFamily="2" charset="-122"/>
              </a:rPr>
              <a:t>byte</a:t>
            </a:r>
            <a:r>
              <a:rPr lang="zh-CN" altLang="en-US">
                <a:ea typeface="SimSun" panose="02010600030101010101" pitchFamily="2" charset="-122"/>
              </a:rPr>
              <a:t>比磁盘贵</a:t>
            </a:r>
            <a:r>
              <a:rPr lang="en-US" altLang="zh-CN">
                <a:ea typeface="SimSun" panose="02010600030101010101" pitchFamily="2" charset="-122"/>
              </a:rPr>
              <a:t>30</a:t>
            </a:r>
            <a:r>
              <a:rPr lang="zh-CN" altLang="en-US">
                <a:ea typeface="SimSun" panose="02010600030101010101" pitchFamily="2" charset="-122"/>
              </a:rPr>
              <a:t>倍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endParaRPr lang="en-US" altLang="zh-CN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应用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en-US" altLang="zh-CN">
                <a:ea typeface="SimSun" panose="02010600030101010101" pitchFamily="2" charset="-122"/>
              </a:rPr>
              <a:t>MP3</a:t>
            </a:r>
            <a:r>
              <a:rPr lang="zh-CN" altLang="en-US">
                <a:ea typeface="SimSun" panose="02010600030101010101" pitchFamily="2" charset="-122"/>
              </a:rPr>
              <a:t>播放器</a:t>
            </a:r>
            <a:r>
              <a:rPr lang="en-US" altLang="zh-CN">
                <a:ea typeface="SimSun" panose="02010600030101010101" pitchFamily="2" charset="-122"/>
              </a:rPr>
              <a:t>, </a:t>
            </a:r>
            <a:r>
              <a:rPr lang="zh-CN" altLang="en-US">
                <a:ea typeface="SimSun" panose="02010600030101010101" pitchFamily="2" charset="-122"/>
              </a:rPr>
              <a:t>智能手机</a:t>
            </a:r>
            <a:r>
              <a:rPr lang="en-US" altLang="zh-CN">
                <a:ea typeface="SimSun" panose="02010600030101010101" pitchFamily="2" charset="-122"/>
              </a:rPr>
              <a:t>, </a:t>
            </a:r>
            <a:r>
              <a:rPr lang="zh-CN" altLang="en-US">
                <a:ea typeface="SimSun" panose="02010600030101010101" pitchFamily="2" charset="-122"/>
              </a:rPr>
              <a:t>笔记本电脑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开始在台式机和服务器中应用</a:t>
            </a:r>
            <a:endParaRPr lang="zh-CN" altLang="en-US"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r>
              <a:rPr lang="en-US" altLang="en-US"/>
              <a:t>The CPU-Memory Gap</a:t>
            </a:r>
            <a:endParaRPr lang="en-US" altLang="en-US"/>
          </a:p>
        </p:txBody>
      </p:sp>
      <p:sp>
        <p:nvSpPr>
          <p:cNvPr id="199684" name="Rectangle 4"/>
          <p:cNvSpPr>
            <a:spLocks noChangeArrowheads="1"/>
          </p:cNvSpPr>
          <p:nvPr/>
        </p:nvSpPr>
        <p:spPr bwMode="auto">
          <a:xfrm>
            <a:off x="404813" y="1143000"/>
            <a:ext cx="8167687" cy="446276"/>
          </a:xfrm>
          <a:prstGeom prst="rect">
            <a:avLst/>
          </a:prstGeom>
          <a:noFill/>
          <a:ln w="19050">
            <a:noFill/>
            <a:miter lim="800000"/>
            <a:tailEnd type="none" w="sm" len="sm"/>
          </a:ln>
          <a:effectLst/>
        </p:spPr>
        <p:txBody>
          <a:bodyPr lIns="45720" rIns="45720">
            <a:spAutoFit/>
          </a:bodyPr>
          <a:lstStyle/>
          <a:p>
            <a:pPr eaLnBrk="1" hangingPunct="1">
              <a:lnSpc>
                <a:spcPct val="95000"/>
              </a:lnSpc>
              <a:spcBef>
                <a:spcPct val="50000"/>
              </a:spcBef>
              <a:buClr>
                <a:schemeClr val="hlink"/>
              </a:buClr>
              <a:buFont typeface="Wingdings" panose="05000000000000000000" pitchFamily="2" charset="2"/>
              <a:buNone/>
              <a:defRPr/>
            </a:pP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 Narrow" panose="020B0606020202030204" pitchFamily="34" charset="0"/>
              </a:rPr>
              <a:t>The gap </a:t>
            </a:r>
            <a:r>
              <a:rPr lang="en-US" dirty="0">
                <a:ln>
                  <a:solidFill>
                    <a:srgbClr val="DF9F98"/>
                  </a:solidFill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 Narrow" panose="020B0606020202030204" pitchFamily="34" charset="0"/>
              </a:rPr>
              <a:t>widens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 Narrow" panose="020B0606020202030204" pitchFamily="34" charset="0"/>
              </a:rPr>
              <a:t> between DRAM, disk, and CPU speeds. </a:t>
            </a:r>
            <a:endParaRPr lang="en-US" dirty="0">
              <a:solidFill>
                <a:srgbClr val="FF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Arial Narrow" panose="020B0606020202030204" pitchFamily="34" charset="0"/>
            </a:endParaRPr>
          </a:p>
        </p:txBody>
      </p:sp>
      <p:graphicFrame>
        <p:nvGraphicFramePr>
          <p:cNvPr id="14" name="Chart 13"/>
          <p:cNvGraphicFramePr/>
          <p:nvPr/>
        </p:nvGraphicFramePr>
        <p:xfrm>
          <a:off x="343569" y="1773942"/>
          <a:ext cx="8421687" cy="47287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64517" name="TextBox 8"/>
          <p:cNvSpPr txBox="1">
            <a:spLocks noChangeArrowheads="1"/>
          </p:cNvSpPr>
          <p:nvPr/>
        </p:nvSpPr>
        <p:spPr bwMode="auto">
          <a:xfrm>
            <a:off x="5443538" y="4159250"/>
            <a:ext cx="8016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FF0000"/>
                </a:solidFill>
              </a:rPr>
              <a:t>DRAM</a:t>
            </a:r>
            <a:endParaRPr lang="en-US" altLang="en-US" sz="1800">
              <a:solidFill>
                <a:srgbClr val="FF0000"/>
              </a:solidFill>
            </a:endParaRPr>
          </a:p>
        </p:txBody>
      </p:sp>
      <p:sp>
        <p:nvSpPr>
          <p:cNvPr id="64518" name="TextBox 9"/>
          <p:cNvSpPr txBox="1">
            <a:spLocks noChangeArrowheads="1"/>
          </p:cNvSpPr>
          <p:nvPr/>
        </p:nvSpPr>
        <p:spPr bwMode="auto">
          <a:xfrm>
            <a:off x="6016625" y="5189538"/>
            <a:ext cx="5794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FF0000"/>
                </a:solidFill>
              </a:rPr>
              <a:t>CPU</a:t>
            </a:r>
            <a:endParaRPr lang="en-US" altLang="en-US" sz="1800">
              <a:solidFill>
                <a:srgbClr val="FF0000"/>
              </a:solidFill>
            </a:endParaRPr>
          </a:p>
        </p:txBody>
      </p:sp>
      <p:sp>
        <p:nvSpPr>
          <p:cNvPr id="64519" name="TextBox 10"/>
          <p:cNvSpPr txBox="1">
            <a:spLocks noChangeArrowheads="1"/>
          </p:cNvSpPr>
          <p:nvPr/>
        </p:nvSpPr>
        <p:spPr bwMode="auto">
          <a:xfrm>
            <a:off x="5708650" y="2890838"/>
            <a:ext cx="5492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FF0000"/>
                </a:solidFill>
              </a:rPr>
              <a:t>SSD</a:t>
            </a:r>
            <a:endParaRPr lang="en-US" altLang="en-US" sz="1800">
              <a:solidFill>
                <a:srgbClr val="FF0000"/>
              </a:solidFill>
            </a:endParaRPr>
          </a:p>
        </p:txBody>
      </p:sp>
      <p:sp>
        <p:nvSpPr>
          <p:cNvPr id="64520" name="TextBox 7"/>
          <p:cNvSpPr txBox="1">
            <a:spLocks noChangeArrowheads="1"/>
          </p:cNvSpPr>
          <p:nvPr/>
        </p:nvSpPr>
        <p:spPr bwMode="auto">
          <a:xfrm>
            <a:off x="5419725" y="2297113"/>
            <a:ext cx="5889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FF0000"/>
                </a:solidFill>
              </a:rPr>
              <a:t>Disk</a:t>
            </a:r>
            <a:endParaRPr lang="en-US" altLang="en-US" sz="180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66563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zh-CN" altLang="en-US">
                <a:solidFill>
                  <a:srgbClr val="BFBFBF"/>
                </a:solidFill>
                <a:ea typeface="SimSun" panose="02010600030101010101" pitchFamily="2" charset="-122"/>
              </a:rPr>
              <a:t>存储技术及其趋势</a:t>
            </a:r>
            <a:endParaRPr lang="zh-CN" altLang="en-US">
              <a:solidFill>
                <a:srgbClr val="BFBFBF"/>
              </a:solidFill>
              <a:ea typeface="SimSun" panose="02010600030101010101" pitchFamily="2" charset="-122"/>
            </a:endParaRPr>
          </a:p>
          <a:p>
            <a:pPr eaLnBrk="1" hangingPunct="1">
              <a:lnSpc>
                <a:spcPct val="80000"/>
              </a:lnSpc>
            </a:pPr>
            <a:r>
              <a:rPr lang="zh-CN" altLang="en-US">
                <a:ea typeface="SimSun" panose="02010600030101010101" pitchFamily="2" charset="-122"/>
              </a:rPr>
              <a:t>局部性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>
              <a:lnSpc>
                <a:spcPct val="80000"/>
              </a:lnSpc>
            </a:pPr>
            <a:r>
              <a:rPr lang="zh-CN" altLang="en-US">
                <a:solidFill>
                  <a:srgbClr val="B3B3B3"/>
                </a:solidFill>
                <a:ea typeface="SimSun" panose="02010600030101010101" pitchFamily="2" charset="-122"/>
                <a:sym typeface="+mn-ea"/>
              </a:rPr>
              <a:t>存储器层次结构中的高速缓存</a:t>
            </a:r>
            <a:endParaRPr lang="zh-CN" altLang="en-US">
              <a:solidFill>
                <a:srgbClr val="BFBFBF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itle 1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用局部性原理来解决</a:t>
            </a:r>
            <a:r>
              <a:rPr lang="en-US" altLang="zh-CN">
                <a:ea typeface="SimSun" panose="02010600030101010101" pitchFamily="2" charset="-122"/>
              </a:rPr>
              <a:t>!	</a:t>
            </a: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68611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zh-CN">
              <a:ea typeface="SimSun" panose="02010600030101010101" pitchFamily="2" charset="-122"/>
            </a:endParaRPr>
          </a:p>
          <a:p>
            <a:pPr eaLnBrk="1" hangingPunct="1">
              <a:buFont typeface="Wingdings 2" panose="05020102010507070707" pitchFamily="2" charset="2"/>
              <a:buNone/>
            </a:pPr>
            <a:r>
              <a:rPr lang="en-US" altLang="zh-CN">
                <a:ea typeface="SimSun" panose="02010600030101010101" pitchFamily="2" charset="-122"/>
              </a:rPr>
              <a:t>	</a:t>
            </a:r>
            <a:r>
              <a:rPr lang="zh-CN" altLang="en-US">
                <a:ea typeface="SimSun" panose="02010600030101010101" pitchFamily="2" charset="-122"/>
              </a:rPr>
              <a:t>解决</a:t>
            </a:r>
            <a:r>
              <a:rPr lang="en-US" altLang="zh-CN">
                <a:ea typeface="SimSun" panose="02010600030101010101" pitchFamily="2" charset="-122"/>
              </a:rPr>
              <a:t>CPU-</a:t>
            </a:r>
            <a:r>
              <a:rPr lang="zh-CN" altLang="en-US">
                <a:ea typeface="SimSun" panose="02010600030101010101" pitchFamily="2" charset="-122"/>
              </a:rPr>
              <a:t>存储速度差距问题的关键是利用程序中特有的局部性特点。</a:t>
            </a:r>
            <a:endParaRPr lang="zh-CN" altLang="en-US">
              <a:solidFill>
                <a:srgbClr val="FF0000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itle 1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8177212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局部性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3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US">
                <a:solidFill>
                  <a:srgbClr val="C00000"/>
                </a:solidFill>
                <a:ea typeface="SimSun" panose="02010600030101010101" pitchFamily="2" charset="-122"/>
              </a:rPr>
              <a:t>局部性原理</a:t>
            </a:r>
            <a:r>
              <a:rPr lang="en-US" altLang="zh-CN">
                <a:solidFill>
                  <a:srgbClr val="C00000"/>
                </a:solidFill>
                <a:ea typeface="SimSun" panose="02010600030101010101" pitchFamily="2" charset="-122"/>
              </a:rPr>
              <a:t>:</a:t>
            </a:r>
            <a:r>
              <a:rPr lang="en-US" altLang="zh-CN">
                <a:ea typeface="SimSun" panose="02010600030101010101" pitchFamily="2" charset="-122"/>
              </a:rPr>
              <a:t> </a:t>
            </a:r>
            <a:r>
              <a:rPr lang="zh-CN" altLang="en-US">
                <a:ea typeface="SimSun" panose="02010600030101010101" pitchFamily="2" charset="-122"/>
              </a:rPr>
              <a:t>程序倾向于使用最近一段时间，距离其较近地址的数据和指令。</a:t>
            </a:r>
            <a:endParaRPr lang="en-GB" altLang="zh-CN">
              <a:ea typeface="SimSun" panose="02010600030101010101" pitchFamily="2" charset="-122"/>
            </a:endParaRPr>
          </a:p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zh-CN">
              <a:solidFill>
                <a:srgbClr val="C00000"/>
              </a:solidFill>
              <a:ea typeface="SimSun" panose="02010600030101010101" pitchFamily="2" charset="-122"/>
            </a:endParaRPr>
          </a:p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GB">
                <a:solidFill>
                  <a:srgbClr val="C00000"/>
                </a:solidFill>
                <a:ea typeface="SimSun" panose="02010600030101010101" pitchFamily="2" charset="-122"/>
              </a:rPr>
              <a:t>时间局部性</a:t>
            </a:r>
            <a:r>
              <a:rPr lang="en-GB" altLang="zh-CN">
                <a:solidFill>
                  <a:srgbClr val="C00000"/>
                </a:solidFill>
                <a:ea typeface="SimSun" panose="02010600030101010101" pitchFamily="2" charset="-122"/>
              </a:rPr>
              <a:t>:  </a:t>
            </a:r>
            <a:endParaRPr lang="en-GB" altLang="zh-CN">
              <a:solidFill>
                <a:srgbClr val="C00000"/>
              </a:solidFill>
              <a:ea typeface="SimSun" panose="02010600030101010101" pitchFamily="2" charset="-122"/>
            </a:endParaRPr>
          </a:p>
          <a:p>
            <a:pPr lvl="1"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GB">
                <a:ea typeface="SimSun" panose="02010600030101010101" pitchFamily="2" charset="-122"/>
              </a:rPr>
              <a:t>最近被访问的数据或指令</a:t>
            </a:r>
            <a:endParaRPr lang="zh-CN" altLang="en-GB">
              <a:ea typeface="SimSun" panose="02010600030101010101" pitchFamily="2" charset="-122"/>
            </a:endParaRPr>
          </a:p>
          <a:p>
            <a:pPr lvl="1" defTabSz="0" eaLnBrk="1" hangingPunct="1">
              <a:buFont typeface="Wingdings" panose="05000000000000000000" pitchFamily="2" charset="2"/>
              <a:buNone/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GB">
                <a:ea typeface="SimSun" panose="02010600030101010101" pitchFamily="2" charset="-122"/>
              </a:rPr>
              <a:t>在未来可能还会被访问</a:t>
            </a:r>
            <a:endParaRPr lang="zh-CN" altLang="en-GB">
              <a:ea typeface="SimSun" panose="02010600030101010101" pitchFamily="2" charset="-122"/>
            </a:endParaRPr>
          </a:p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altLang="zh-CN">
              <a:solidFill>
                <a:srgbClr val="C00000"/>
              </a:solidFill>
              <a:ea typeface="SimSun" panose="02010600030101010101" pitchFamily="2" charset="-122"/>
            </a:endParaRPr>
          </a:p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GB">
                <a:solidFill>
                  <a:srgbClr val="C00000"/>
                </a:solidFill>
                <a:ea typeface="SimSun" panose="02010600030101010101" pitchFamily="2" charset="-122"/>
              </a:rPr>
              <a:t>空间局部性</a:t>
            </a:r>
            <a:r>
              <a:rPr lang="en-GB" altLang="zh-CN">
                <a:solidFill>
                  <a:srgbClr val="C00000"/>
                </a:solidFill>
                <a:ea typeface="SimSun" panose="02010600030101010101" pitchFamily="2" charset="-122"/>
              </a:rPr>
              <a:t>:  </a:t>
            </a:r>
            <a:endParaRPr lang="en-GB" altLang="zh-CN">
              <a:solidFill>
                <a:srgbClr val="C00000"/>
              </a:solidFill>
              <a:ea typeface="SimSun" panose="02010600030101010101" pitchFamily="2" charset="-122"/>
            </a:endParaRPr>
          </a:p>
          <a:p>
            <a:pPr lvl="1"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GB">
                <a:ea typeface="SimSun" panose="02010600030101010101" pitchFamily="2" charset="-122"/>
              </a:rPr>
              <a:t>当前访问地址附近的区域在不久</a:t>
            </a:r>
            <a:endParaRPr lang="zh-CN" altLang="en-GB">
              <a:ea typeface="SimSun" panose="02010600030101010101" pitchFamily="2" charset="-122"/>
            </a:endParaRPr>
          </a:p>
          <a:p>
            <a:pPr lvl="1" defTabSz="0" eaLnBrk="1" hangingPunct="1">
              <a:buFont typeface="Wingdings" panose="05000000000000000000" pitchFamily="2" charset="2"/>
              <a:buNone/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GB">
                <a:ea typeface="SimSun" panose="02010600030101010101" pitchFamily="2" charset="-122"/>
              </a:rPr>
              <a:t>还有可能被访问</a:t>
            </a:r>
            <a:endParaRPr lang="zh-CN" altLang="en-GB">
              <a:ea typeface="SimSun" panose="02010600030101010101" pitchFamily="2" charset="-122"/>
            </a:endParaRPr>
          </a:p>
          <a:p>
            <a:pPr defTabSz="0" eaLnBrk="1" hangingPunct="1">
              <a:buFont typeface="Wingdings 2" panose="05020102010507070707" pitchFamily="2" charset="2"/>
              <a:buNone/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zh-CN" altLang="en-US">
              <a:ea typeface="SimSun" panose="02010600030101010101" pitchFamily="2" charset="-122"/>
            </a:endParaRPr>
          </a:p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6096000" y="3124200"/>
            <a:ext cx="1905000" cy="304800"/>
          </a:xfrm>
          <a:prstGeom prst="rect">
            <a:avLst/>
          </a:prstGeom>
          <a:solidFill>
            <a:schemeClr val="bg1"/>
          </a:solidFill>
          <a:ln w="28575" algn="ctr">
            <a:solidFill>
              <a:schemeClr val="tx1"/>
            </a:solidFill>
            <a:round/>
            <a:tailEnd type="triangle" w="med" len="med"/>
          </a:ln>
        </p:spPr>
        <p:txBody>
          <a:bodyPr anchor="ctr" anchorCtr="1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489700" y="3124200"/>
            <a:ext cx="381000" cy="304800"/>
          </a:xfrm>
          <a:prstGeom prst="rect">
            <a:avLst/>
          </a:prstGeom>
          <a:solidFill>
            <a:srgbClr val="FF9999"/>
          </a:solidFill>
          <a:ln w="28575" algn="ctr">
            <a:solidFill>
              <a:schemeClr val="tx1"/>
            </a:solidFill>
            <a:round/>
            <a:tailEnd type="triangle" w="med" len="med"/>
          </a:ln>
        </p:spPr>
        <p:txBody>
          <a:bodyPr anchor="ctr" anchorCtr="1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/>
          </a:p>
        </p:txBody>
      </p:sp>
      <p:sp>
        <p:nvSpPr>
          <p:cNvPr id="6" name="Freeform 5"/>
          <p:cNvSpPr/>
          <p:nvPr/>
        </p:nvSpPr>
        <p:spPr bwMode="auto">
          <a:xfrm>
            <a:off x="6319838" y="2614613"/>
            <a:ext cx="627062" cy="433387"/>
          </a:xfrm>
          <a:custGeom>
            <a:avLst/>
            <a:gdLst>
              <a:gd name="T0" fmla="*/ 287245 w 627844"/>
              <a:gd name="T1" fmla="*/ 431573 h 433589"/>
              <a:gd name="T2" fmla="*/ 45579 w 627844"/>
              <a:gd name="T3" fmla="*/ 72640 h 433589"/>
              <a:gd name="T4" fmla="*/ 560711 w 627844"/>
              <a:gd name="T5" fmla="*/ 59821 h 433589"/>
              <a:gd name="T6" fmla="*/ 401719 w 627844"/>
              <a:gd name="T7" fmla="*/ 431573 h 43358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627844" h="433589">
                <a:moveTo>
                  <a:pt x="290847" y="433589"/>
                </a:moveTo>
                <a:cubicBezTo>
                  <a:pt x="145423" y="284408"/>
                  <a:pt x="0" y="135228"/>
                  <a:pt x="46149" y="72980"/>
                </a:cubicBezTo>
                <a:cubicBezTo>
                  <a:pt x="92298" y="10732"/>
                  <a:pt x="507642" y="0"/>
                  <a:pt x="567743" y="60101"/>
                </a:cubicBezTo>
                <a:cubicBezTo>
                  <a:pt x="627844" y="120202"/>
                  <a:pt x="517300" y="276895"/>
                  <a:pt x="406757" y="433589"/>
                </a:cubicBezTo>
              </a:path>
            </a:pathLst>
          </a:cu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102350" y="4616450"/>
            <a:ext cx="1905000" cy="304800"/>
          </a:xfrm>
          <a:prstGeom prst="rect">
            <a:avLst/>
          </a:prstGeom>
          <a:solidFill>
            <a:schemeClr val="bg1"/>
          </a:solidFill>
          <a:ln w="28575" algn="ctr">
            <a:solidFill>
              <a:schemeClr val="tx1"/>
            </a:solidFill>
            <a:round/>
            <a:tailEnd type="triangle" w="med" len="med"/>
          </a:ln>
        </p:spPr>
        <p:txBody>
          <a:bodyPr anchor="ctr" anchorCtr="1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496050" y="4616450"/>
            <a:ext cx="381000" cy="304800"/>
          </a:xfrm>
          <a:prstGeom prst="rect">
            <a:avLst/>
          </a:prstGeom>
          <a:solidFill>
            <a:srgbClr val="FF9999"/>
          </a:solidFill>
          <a:ln w="28575" algn="ctr">
            <a:solidFill>
              <a:schemeClr val="tx1"/>
            </a:solidFill>
            <a:round/>
            <a:tailEnd type="triangle" w="med" len="med"/>
          </a:ln>
        </p:spPr>
        <p:txBody>
          <a:bodyPr anchor="ctr" anchorCtr="1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6870700" y="4616450"/>
            <a:ext cx="381000" cy="304800"/>
          </a:xfrm>
          <a:prstGeom prst="rect">
            <a:avLst/>
          </a:prstGeom>
          <a:solidFill>
            <a:srgbClr val="FF9999"/>
          </a:solidFill>
          <a:ln w="28575" algn="ctr">
            <a:solidFill>
              <a:schemeClr val="tx1"/>
            </a:solidFill>
            <a:round/>
            <a:tailEnd type="triangle" w="med" len="med"/>
          </a:ln>
        </p:spPr>
        <p:txBody>
          <a:bodyPr anchor="ctr" anchorCtr="1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zh-CN" sz="1800"/>
          </a:p>
        </p:txBody>
      </p:sp>
      <p:sp>
        <p:nvSpPr>
          <p:cNvPr id="11" name="Freeform 10"/>
          <p:cNvSpPr/>
          <p:nvPr/>
        </p:nvSpPr>
        <p:spPr bwMode="auto">
          <a:xfrm>
            <a:off x="6416675" y="4186238"/>
            <a:ext cx="841375" cy="360362"/>
          </a:xfrm>
          <a:custGeom>
            <a:avLst/>
            <a:gdLst>
              <a:gd name="T0" fmla="*/ 200585 w 841420"/>
              <a:gd name="T1" fmla="*/ 361301 h 359535"/>
              <a:gd name="T2" fmla="*/ 91175 w 841420"/>
              <a:gd name="T3" fmla="*/ 58203 h 359535"/>
              <a:gd name="T4" fmla="*/ 747648 w 841420"/>
              <a:gd name="T5" fmla="*/ 51614 h 359535"/>
              <a:gd name="T6" fmla="*/ 651106 w 841420"/>
              <a:gd name="T7" fmla="*/ 367891 h 359535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841420" h="359535">
                <a:moveTo>
                  <a:pt x="200695" y="353095"/>
                </a:moveTo>
                <a:cubicBezTo>
                  <a:pt x="100347" y="230209"/>
                  <a:pt x="0" y="107323"/>
                  <a:pt x="91225" y="56881"/>
                </a:cubicBezTo>
                <a:cubicBezTo>
                  <a:pt x="182450" y="6439"/>
                  <a:pt x="654676" y="0"/>
                  <a:pt x="748048" y="50442"/>
                </a:cubicBezTo>
                <a:cubicBezTo>
                  <a:pt x="841420" y="100884"/>
                  <a:pt x="746438" y="230209"/>
                  <a:pt x="651456" y="359535"/>
                </a:cubicBezTo>
              </a:path>
            </a:pathLst>
          </a:cu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itle 1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8177212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局部性（例子）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71683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US">
                <a:solidFill>
                  <a:srgbClr val="C00000"/>
                </a:solidFill>
                <a:ea typeface="SimSun" panose="02010600030101010101" pitchFamily="2" charset="-122"/>
              </a:rPr>
              <a:t>问</a:t>
            </a:r>
            <a:r>
              <a:rPr lang="en-US" altLang="zh-CN">
                <a:solidFill>
                  <a:srgbClr val="C00000"/>
                </a:solidFill>
                <a:ea typeface="SimSun" panose="02010600030101010101" pitchFamily="2" charset="-122"/>
              </a:rPr>
              <a:t>:</a:t>
            </a:r>
            <a:r>
              <a:rPr lang="en-US" altLang="zh-CN">
                <a:ea typeface="SimSun" panose="02010600030101010101" pitchFamily="2" charset="-122"/>
              </a:rPr>
              <a:t> </a:t>
            </a:r>
            <a:r>
              <a:rPr lang="zh-CN" altLang="en-US">
                <a:ea typeface="SimSun" panose="02010600030101010101" pitchFamily="2" charset="-122"/>
              </a:rPr>
              <a:t>此程序是否有良好的局部性？</a:t>
            </a:r>
            <a:endParaRPr lang="zh-CN" altLang="en-US">
              <a:ea typeface="SimSun" panose="02010600030101010101" pitchFamily="2" charset="-122"/>
            </a:endParaRPr>
          </a:p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71684" name="Text Box 1028"/>
          <p:cNvSpPr txBox="1">
            <a:spLocks noChangeArrowheads="1"/>
          </p:cNvSpPr>
          <p:nvPr/>
        </p:nvSpPr>
        <p:spPr bwMode="auto">
          <a:xfrm>
            <a:off x="2224088" y="2552700"/>
            <a:ext cx="4441825" cy="2589213"/>
          </a:xfrm>
          <a:prstGeom prst="rect">
            <a:avLst/>
          </a:prstGeom>
          <a:solidFill>
            <a:srgbClr val="F6F5BD"/>
          </a:solidFill>
          <a:ln w="25400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int sum_array_rows(int a[M][N])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{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int i, j, sum = 0;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for (i = 0; i &lt; M; i++)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    for (j = 0; j &lt; N; j++)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        sum += a[i][j];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return sum;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}</a:t>
            </a:r>
            <a:endParaRPr lang="en-US" altLang="en-US" sz="1800">
              <a:latin typeface="Courier New" panose="02070409020205090404" pitchFamily="49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028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随机访问存储器 </a:t>
            </a:r>
            <a:r>
              <a:rPr lang="en-US" altLang="zh-CN">
                <a:ea typeface="SimSun" panose="02010600030101010101" pitchFamily="2" charset="-122"/>
              </a:rPr>
              <a:t>(RAM)</a:t>
            </a: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119813" name="Rectangle 1029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442325" cy="497205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关键特征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/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RAM</a:t>
            </a:r>
            <a:r>
              <a:rPr lang="en-US" altLang="zh-CN">
                <a:ea typeface="SimSun" panose="02010600030101010101" pitchFamily="2" charset="-122"/>
              </a:rPr>
              <a:t> </a:t>
            </a:r>
            <a:r>
              <a:rPr lang="zh-CN" altLang="en-US">
                <a:ea typeface="SimSun" panose="02010600030101010101" pitchFamily="2" charset="-122"/>
              </a:rPr>
              <a:t>封装在芯片上</a:t>
            </a:r>
            <a:r>
              <a:rPr lang="en-US" altLang="zh-CN">
                <a:ea typeface="SimSun" panose="02010600030101010101" pitchFamily="2" charset="-122"/>
              </a:rPr>
              <a:t>.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基本存储单位成为一个</a:t>
            </a:r>
            <a:r>
              <a:rPr lang="zh-CN" altLang="en-US">
                <a:solidFill>
                  <a:srgbClr val="FF0000"/>
                </a:solidFill>
                <a:ea typeface="SimSun" panose="02010600030101010101" pitchFamily="2" charset="-122"/>
              </a:rPr>
              <a:t>单元</a:t>
            </a:r>
            <a:r>
              <a:rPr lang="zh-CN" altLang="en-US">
                <a:ea typeface="SimSun" panose="02010600030101010101" pitchFamily="2" charset="-122"/>
              </a:rPr>
              <a:t> </a:t>
            </a:r>
            <a:r>
              <a:rPr lang="en-US" altLang="zh-CN">
                <a:ea typeface="SimSun" panose="02010600030101010101" pitchFamily="2" charset="-122"/>
              </a:rPr>
              <a:t>(</a:t>
            </a:r>
            <a:r>
              <a:rPr lang="zh-CN" altLang="en-US">
                <a:ea typeface="SimSun" panose="02010600030101010101" pitchFamily="2" charset="-122"/>
              </a:rPr>
              <a:t>每个单元存储</a:t>
            </a:r>
            <a:r>
              <a:rPr lang="en-US" altLang="zh-CN">
                <a:ea typeface="SimSun" panose="02010600030101010101" pitchFamily="2" charset="-122"/>
              </a:rPr>
              <a:t>1 </a:t>
            </a:r>
            <a:r>
              <a:rPr lang="zh-CN" altLang="en-US">
                <a:ea typeface="SimSun" panose="02010600030101010101" pitchFamily="2" charset="-122"/>
              </a:rPr>
              <a:t>比特</a:t>
            </a:r>
            <a:r>
              <a:rPr lang="en-US" altLang="zh-CN">
                <a:ea typeface="SimSun" panose="02010600030101010101" pitchFamily="2" charset="-122"/>
              </a:rPr>
              <a:t>).</a:t>
            </a:r>
            <a:endParaRPr lang="en-US" altLang="zh-CN">
              <a:ea typeface="SimSun" panose="02010600030101010101" pitchFamily="2" charset="-122"/>
            </a:endParaRPr>
          </a:p>
          <a:p>
            <a:pPr eaLnBrk="1" hangingPunct="1">
              <a:buFont typeface="Wingdings 2" panose="05020102010507070707" pitchFamily="2" charset="2"/>
              <a:buNone/>
            </a:pPr>
            <a:endParaRPr lang="en-US" altLang="zh-CN">
              <a:ea typeface="SimSun" panose="02010600030101010101" pitchFamily="2" charset="-122"/>
            </a:endParaRPr>
          </a:p>
          <a:p>
            <a:pPr eaLnBrk="1" hangingPunct="1"/>
            <a:r>
              <a:rPr lang="en-US" altLang="zh-CN">
                <a:ea typeface="SimSun" panose="02010600030101010101" pitchFamily="2" charset="-122"/>
              </a:rPr>
              <a:t>RAM </a:t>
            </a:r>
            <a:r>
              <a:rPr lang="zh-CN" altLang="en-US">
                <a:ea typeface="SimSun" panose="02010600030101010101" pitchFamily="2" charset="-122"/>
              </a:rPr>
              <a:t>的两种类型</a:t>
            </a:r>
            <a:r>
              <a:rPr lang="en-US" altLang="zh-CN">
                <a:ea typeface="SimSun" panose="02010600030101010101" pitchFamily="2" charset="-122"/>
              </a:rPr>
              <a:t>: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en-US" altLang="zh-CN">
                <a:ea typeface="SimSun" panose="02010600030101010101" pitchFamily="2" charset="-122"/>
              </a:rPr>
              <a:t>SRAM (</a:t>
            </a:r>
            <a:r>
              <a:rPr lang="zh-CN" altLang="en-US">
                <a:ea typeface="SimSun" panose="02010600030101010101" pitchFamily="2" charset="-122"/>
              </a:rPr>
              <a:t>静态</a:t>
            </a:r>
            <a:r>
              <a:rPr lang="en-US" altLang="zh-CN">
                <a:ea typeface="SimSun" panose="02010600030101010101" pitchFamily="2" charset="-122"/>
              </a:rPr>
              <a:t>RAM—— Static RAM)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en-US" altLang="zh-CN">
                <a:ea typeface="SimSun" panose="02010600030101010101" pitchFamily="2" charset="-122"/>
              </a:rPr>
              <a:t>DRAM (</a:t>
            </a:r>
            <a:r>
              <a:rPr lang="zh-CN" altLang="en-US">
                <a:ea typeface="SimSun" panose="02010600030101010101" pitchFamily="2" charset="-122"/>
              </a:rPr>
              <a:t>动态</a:t>
            </a:r>
            <a:r>
              <a:rPr lang="en-US" altLang="zh-CN">
                <a:ea typeface="SimSun" panose="02010600030101010101" pitchFamily="2" charset="-122"/>
              </a:rPr>
              <a:t>RAM—— Dynamic RAM)</a:t>
            </a:r>
            <a:endParaRPr lang="en-US" altLang="zh-CN">
              <a:ea typeface="SimSun" panose="02010600030101010101" pitchFamily="2" charset="-122"/>
            </a:endParaRPr>
          </a:p>
          <a:p>
            <a:pPr lvl="2" eaLnBrk="1" hangingPunct="1"/>
            <a:r>
              <a:rPr lang="zh-CN" altLang="en-US">
                <a:ea typeface="SimSun" panose="02010600030101010101" pitchFamily="2" charset="-122"/>
              </a:rPr>
              <a:t>需要不断刷新</a:t>
            </a:r>
            <a:endParaRPr lang="en-US" altLang="zh-CN">
              <a:ea typeface="SimSun" panose="02010600030101010101" pitchFamily="2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73020" y="0"/>
            <a:ext cx="4090670" cy="40906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" y="4090670"/>
            <a:ext cx="8668385" cy="2497455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 bwMode="auto">
          <a:xfrm>
            <a:off x="6719570" y="4389120"/>
            <a:ext cx="1024890" cy="0"/>
          </a:xfrm>
          <a:prstGeom prst="lin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itle 1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8177212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局部性（例子）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73731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US">
                <a:solidFill>
                  <a:srgbClr val="C00000"/>
                </a:solidFill>
                <a:ea typeface="SimSun" panose="02010600030101010101" pitchFamily="2" charset="-122"/>
              </a:rPr>
              <a:t>问</a:t>
            </a:r>
            <a:r>
              <a:rPr lang="en-US" altLang="zh-CN">
                <a:solidFill>
                  <a:srgbClr val="C00000"/>
                </a:solidFill>
                <a:ea typeface="SimSun" panose="02010600030101010101" pitchFamily="2" charset="-122"/>
              </a:rPr>
              <a:t>:</a:t>
            </a:r>
            <a:r>
              <a:rPr lang="en-US" altLang="zh-CN">
                <a:ea typeface="SimSun" panose="02010600030101010101" pitchFamily="2" charset="-122"/>
              </a:rPr>
              <a:t> </a:t>
            </a:r>
            <a:r>
              <a:rPr lang="zh-CN" altLang="en-US">
                <a:ea typeface="SimSun" panose="02010600030101010101" pitchFamily="2" charset="-122"/>
              </a:rPr>
              <a:t>此程序是否有良好的局部性？</a:t>
            </a:r>
            <a:endParaRPr lang="zh-CN" altLang="en-US">
              <a:ea typeface="SimSun" panose="02010600030101010101" pitchFamily="2" charset="-122"/>
            </a:endParaRPr>
          </a:p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73732" name="Text Box 4"/>
          <p:cNvSpPr txBox="1">
            <a:spLocks noChangeArrowheads="1"/>
          </p:cNvSpPr>
          <p:nvPr/>
        </p:nvSpPr>
        <p:spPr bwMode="auto">
          <a:xfrm>
            <a:off x="2224088" y="2554288"/>
            <a:ext cx="4441825" cy="2587625"/>
          </a:xfrm>
          <a:prstGeom prst="rect">
            <a:avLst/>
          </a:prstGeom>
          <a:solidFill>
            <a:srgbClr val="F6F5BD"/>
          </a:solidFill>
          <a:ln w="25400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int sum_array_cols(int a[M][N])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{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int i, j, sum = 0;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for (j = 0; j &lt; N; j++)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    for (i = 0; i &lt; M; i++)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        sum += a[i][j];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return sum;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}</a:t>
            </a:r>
            <a:endParaRPr lang="en-US" altLang="en-US" sz="1800">
              <a:latin typeface="Courier New" panose="02070409020205090404" pitchFamily="49" charset="0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itle 1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8177212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局部性（例子）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75779" name="Content Placeholder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US">
                <a:solidFill>
                  <a:srgbClr val="C00000"/>
                </a:solidFill>
                <a:ea typeface="SimSun" panose="02010600030101010101" pitchFamily="2" charset="-122"/>
              </a:rPr>
              <a:t>问</a:t>
            </a:r>
            <a:r>
              <a:rPr lang="en-US" altLang="zh-CN">
                <a:solidFill>
                  <a:srgbClr val="C00000"/>
                </a:solidFill>
                <a:ea typeface="SimSun" panose="02010600030101010101" pitchFamily="2" charset="-122"/>
              </a:rPr>
              <a:t>:</a:t>
            </a:r>
            <a:r>
              <a:rPr lang="en-US" altLang="zh-CN">
                <a:ea typeface="SimSun" panose="02010600030101010101" pitchFamily="2" charset="-122"/>
              </a:rPr>
              <a:t> </a:t>
            </a:r>
            <a:r>
              <a:rPr lang="zh-CN" altLang="en-US">
                <a:ea typeface="SimSun" panose="02010600030101010101" pitchFamily="2" charset="-122"/>
              </a:rPr>
              <a:t>如何改动以下程序使其有较好的局部性？</a:t>
            </a:r>
            <a:endParaRPr lang="zh-CN" altLang="en-US">
              <a:ea typeface="SimSun" panose="02010600030101010101" pitchFamily="2" charset="-122"/>
            </a:endParaRPr>
          </a:p>
          <a:p>
            <a:pPr defTabSz="0" eaLnBrk="1" hangingPunct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75780" name="Text Box 1028"/>
          <p:cNvSpPr txBox="1">
            <a:spLocks noChangeArrowheads="1"/>
          </p:cNvSpPr>
          <p:nvPr/>
        </p:nvSpPr>
        <p:spPr bwMode="auto">
          <a:xfrm>
            <a:off x="1951038" y="2416175"/>
            <a:ext cx="4987925" cy="2863850"/>
          </a:xfrm>
          <a:prstGeom prst="rect">
            <a:avLst/>
          </a:prstGeom>
          <a:solidFill>
            <a:srgbClr val="F6F5BD"/>
          </a:solidFill>
          <a:ln w="25400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int sum_array_3d(int a[M][N][N])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{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int i, j, k, sum = 0;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for (i = 0; i &lt; M; i++)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    for (j = 0; j &lt; N; j++)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        for (k = 0; k &lt; N; k++)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            sum += a[k][i][j];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    return sum;</a:t>
            </a:r>
            <a:endParaRPr lang="en-US" altLang="en-US" sz="1800">
              <a:latin typeface="Courier New" panose="020704090202050904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409020205090404" pitchFamily="49" charset="0"/>
              </a:rPr>
              <a:t>}</a:t>
            </a:r>
            <a:endParaRPr lang="en-US" altLang="en-US" sz="1800">
              <a:latin typeface="Courier New" panose="02070409020205090404" pitchFamily="49" charset="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4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存储器层次结构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77827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软硬件的基础稳定特性</a:t>
            </a:r>
            <a:r>
              <a:rPr lang="en-US" altLang="zh-CN">
                <a:ea typeface="SimSun" panose="02010600030101010101" pitchFamily="2" charset="-122"/>
              </a:rPr>
              <a:t>: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高速存储器技术费用高，容量小，且耗电量大，易发热</a:t>
            </a:r>
            <a:r>
              <a:rPr lang="en-US" altLang="zh-CN">
                <a:ea typeface="SimSun" panose="02010600030101010101" pitchFamily="2" charset="-122"/>
              </a:rPr>
              <a:t>. 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en-US" altLang="zh-CN">
                <a:ea typeface="SimSun" panose="02010600030101010101" pitchFamily="2" charset="-122"/>
              </a:rPr>
              <a:t>CPU</a:t>
            </a:r>
            <a:r>
              <a:rPr lang="zh-CN" altLang="en-US">
                <a:ea typeface="SimSun" panose="02010600030101010101" pitchFamily="2" charset="-122"/>
              </a:rPr>
              <a:t>与主存的速度差别越来越大</a:t>
            </a:r>
            <a:r>
              <a:rPr lang="en-US" altLang="zh-CN">
                <a:ea typeface="SimSun" panose="02010600030101010101" pitchFamily="2" charset="-122"/>
              </a:rPr>
              <a:t>.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r>
              <a:rPr lang="zh-CN" altLang="en-US">
                <a:ea typeface="SimSun" panose="02010600030101010101" pitchFamily="2" charset="-122"/>
              </a:rPr>
              <a:t>设计良好的程序有更好的局部性</a:t>
            </a:r>
            <a:r>
              <a:rPr lang="en-US" altLang="zh-CN">
                <a:ea typeface="SimSun" panose="02010600030101010101" pitchFamily="2" charset="-122"/>
              </a:rPr>
              <a:t>.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/>
            <a:endParaRPr lang="en-US" altLang="zh-CN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这些基础特性相互补充</a:t>
            </a:r>
            <a:r>
              <a:rPr lang="en-US" altLang="zh-CN">
                <a:ea typeface="SimSun" panose="02010600030101010101" pitchFamily="2" charset="-122"/>
              </a:rPr>
              <a:t>.</a:t>
            </a:r>
            <a:endParaRPr lang="en-US" altLang="zh-CN">
              <a:ea typeface="SimSun" panose="02010600030101010101" pitchFamily="2" charset="-122"/>
            </a:endParaRPr>
          </a:p>
          <a:p>
            <a:pPr eaLnBrk="1" hangingPunct="1"/>
            <a:endParaRPr lang="en-US" altLang="zh-CN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以上特性给出一条组织主存和存储系统的途径，称作</a:t>
            </a:r>
            <a:r>
              <a:rPr lang="zh-CN" altLang="en-US">
                <a:solidFill>
                  <a:srgbClr val="FF0000"/>
                </a:solidFill>
                <a:ea typeface="SimSun" panose="02010600030101010101" pitchFamily="2" charset="-122"/>
              </a:rPr>
              <a:t>存储器层次结构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.</a:t>
            </a:r>
            <a:endParaRPr lang="en-US" altLang="zh-CN">
              <a:solidFill>
                <a:srgbClr val="FF0000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zh-CN" altLang="en-US">
                <a:solidFill>
                  <a:srgbClr val="BFBFBF"/>
                </a:solidFill>
                <a:ea typeface="SimSun" panose="02010600030101010101" pitchFamily="2" charset="-122"/>
              </a:rPr>
              <a:t>存储技术及其趋势</a:t>
            </a:r>
            <a:endParaRPr lang="zh-CN" altLang="en-US">
              <a:solidFill>
                <a:srgbClr val="BFBFBF"/>
              </a:solidFill>
              <a:ea typeface="SimSun" panose="02010600030101010101" pitchFamily="2" charset="-122"/>
            </a:endParaRPr>
          </a:p>
          <a:p>
            <a:pPr eaLnBrk="1" hangingPunct="1">
              <a:lnSpc>
                <a:spcPct val="80000"/>
              </a:lnSpc>
            </a:pPr>
            <a:r>
              <a:rPr lang="zh-CN" altLang="en-US">
                <a:solidFill>
                  <a:srgbClr val="BFBFBF"/>
                </a:solidFill>
                <a:ea typeface="SimSun" panose="02010600030101010101" pitchFamily="2" charset="-122"/>
              </a:rPr>
              <a:t>局部性</a:t>
            </a:r>
            <a:endParaRPr lang="zh-CN" altLang="en-US">
              <a:solidFill>
                <a:srgbClr val="BFBFBF"/>
              </a:solidFill>
              <a:ea typeface="SimSun" panose="02010600030101010101" pitchFamily="2" charset="-122"/>
            </a:endParaRPr>
          </a:p>
          <a:p>
            <a:pPr eaLnBrk="1" hangingPunct="1">
              <a:lnSpc>
                <a:spcPct val="80000"/>
              </a:lnSpc>
            </a:pPr>
            <a:r>
              <a:rPr lang="zh-CN" altLang="en-US">
                <a:ea typeface="SimSun" panose="02010600030101010101" pitchFamily="2" charset="-122"/>
              </a:rPr>
              <a:t>存储器层次结构中的高速缓存</a:t>
            </a:r>
            <a:endParaRPr lang="zh-CN" altLang="en-US"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30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r>
              <a:rPr lang="en-US" altLang="en-US"/>
              <a:t>SRAM vs DRAM Summary</a:t>
            </a:r>
            <a:endParaRPr lang="en-US" altLang="en-US"/>
          </a:p>
        </p:txBody>
      </p:sp>
      <p:sp>
        <p:nvSpPr>
          <p:cNvPr id="13315" name="Text Box 1028"/>
          <p:cNvSpPr txBox="1">
            <a:spLocks noChangeArrowheads="1"/>
          </p:cNvSpPr>
          <p:nvPr/>
        </p:nvSpPr>
        <p:spPr bwMode="auto">
          <a:xfrm>
            <a:off x="381000" y="2362200"/>
            <a:ext cx="8610600" cy="22463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0">
                <a:latin typeface="Arial Narrow" panose="020B0606020202030204" pitchFamily="34" charset="0"/>
              </a:rPr>
              <a:t>	</a:t>
            </a:r>
            <a:r>
              <a:rPr lang="en-US" altLang="en-US" sz="2000">
                <a:latin typeface="Arial Narrow" panose="020B0606020202030204" pitchFamily="34" charset="0"/>
              </a:rPr>
              <a:t>Trans.	Access	Needs	Needs		</a:t>
            </a:r>
            <a:endParaRPr lang="en-US" altLang="en-US" sz="2000">
              <a:latin typeface="Arial Narrow" panose="020B060602020203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Arial Narrow" panose="020B0606020202030204" pitchFamily="34" charset="0"/>
              </a:rPr>
              <a:t>	per bit	 time	refresh?	EDC?	Cost	Applications</a:t>
            </a:r>
            <a:endParaRPr lang="en-US" altLang="en-US" sz="2000">
              <a:latin typeface="Arial Narrow" panose="020B060602020203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0">
              <a:latin typeface="Arial Narrow" panose="020B060602020203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0">
                <a:latin typeface="Arial Narrow" panose="020B0606020202030204" pitchFamily="34" charset="0"/>
              </a:rPr>
              <a:t>SRAM	4 or 6	1X	No	Maybe	100x	Cache memories</a:t>
            </a:r>
            <a:endParaRPr lang="en-US" altLang="en-US" sz="2000" b="0">
              <a:latin typeface="Arial Narrow" panose="020B060602020203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0">
              <a:latin typeface="Arial Narrow" panose="020B060602020203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0">
                <a:latin typeface="Arial Narrow" panose="020B0606020202030204" pitchFamily="34" charset="0"/>
              </a:rPr>
              <a:t>DRAM	1	10X	Yes	Yes	1X	Main memories,</a:t>
            </a:r>
            <a:endParaRPr lang="en-US" altLang="en-US" sz="2000" b="0">
              <a:latin typeface="Arial Narrow" panose="020B060602020203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0">
                <a:latin typeface="Arial Narrow" panose="020B0606020202030204" pitchFamily="34" charset="0"/>
              </a:rPr>
              <a:t>						frame buffers</a:t>
            </a:r>
            <a:endParaRPr lang="en-US" altLang="en-US" sz="2000" b="0">
              <a:latin typeface="Arial Narrow" panose="020B0606020202030204" pitchFamily="34" charset="0"/>
            </a:endParaRPr>
          </a:p>
        </p:txBody>
      </p:sp>
      <p:sp>
        <p:nvSpPr>
          <p:cNvPr id="13316" name="Line 1029"/>
          <p:cNvSpPr>
            <a:spLocks noChangeShapeType="1"/>
          </p:cNvSpPr>
          <p:nvPr/>
        </p:nvSpPr>
        <p:spPr bwMode="auto">
          <a:xfrm>
            <a:off x="381000" y="3124200"/>
            <a:ext cx="8610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028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增强版 </a:t>
            </a:r>
            <a:r>
              <a:rPr lang="en-US" altLang="zh-CN">
                <a:ea typeface="SimSun" panose="02010600030101010101" pitchFamily="2" charset="-122"/>
              </a:rPr>
              <a:t>DRAMs</a:t>
            </a:r>
            <a:endParaRPr lang="en-US" altLang="zh-CN">
              <a:ea typeface="SimSun" panose="02010600030101010101" pitchFamily="2" charset="-122"/>
            </a:endParaRPr>
          </a:p>
        </p:txBody>
      </p:sp>
      <p:sp>
        <p:nvSpPr>
          <p:cNvPr id="15363" name="Rectangle 1029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594725" cy="51149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自</a:t>
            </a:r>
            <a:r>
              <a:rPr lang="en-US" altLang="zh-CN">
                <a:ea typeface="SimSun" panose="02010600030101010101" pitchFamily="2" charset="-122"/>
              </a:rPr>
              <a:t>1966</a:t>
            </a:r>
            <a:r>
              <a:rPr lang="zh-CN" altLang="en-US">
                <a:ea typeface="SimSun" panose="02010600030101010101" pitchFamily="2" charset="-122"/>
              </a:rPr>
              <a:t>年</a:t>
            </a:r>
            <a:r>
              <a:rPr lang="en-US" altLang="zh-CN">
                <a:ea typeface="SimSun" panose="02010600030101010101" pitchFamily="2" charset="-122"/>
                <a:sym typeface="+mn-ea"/>
              </a:rPr>
              <a:t>DRAM</a:t>
            </a:r>
            <a:r>
              <a:rPr lang="zh-CN" altLang="en-US">
                <a:ea typeface="SimSun" panose="02010600030101010101" pitchFamily="2" charset="-122"/>
                <a:sym typeface="+mn-ea"/>
              </a:rPr>
              <a:t>发明以来，其基本单元从未改变。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zh-CN">
                <a:ea typeface="SimSun" panose="02010600030101010101" pitchFamily="2" charset="-122"/>
              </a:rPr>
              <a:t>Intel</a:t>
            </a:r>
            <a:r>
              <a:rPr lang="zh-CN" altLang="en-US">
                <a:ea typeface="SimSun" panose="02010600030101010101" pitchFamily="2" charset="-122"/>
              </a:rPr>
              <a:t>公司于</a:t>
            </a:r>
            <a:r>
              <a:rPr lang="en-US" altLang="zh-CN">
                <a:ea typeface="SimSun" panose="02010600030101010101" pitchFamily="2" charset="-122"/>
              </a:rPr>
              <a:t>1970</a:t>
            </a:r>
            <a:r>
              <a:rPr lang="zh-CN" altLang="en-US">
                <a:ea typeface="SimSun" panose="02010600030101010101" pitchFamily="2" charset="-122"/>
              </a:rPr>
              <a:t>将其推向市场。 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>
                <a:ea typeface="SimSun" panose="02010600030101010101" pitchFamily="2" charset="-122"/>
              </a:rPr>
              <a:t>DRAM</a:t>
            </a:r>
            <a:r>
              <a:rPr lang="zh-CN" altLang="en-US">
                <a:ea typeface="SimSun" panose="02010600030101010101" pitchFamily="2" charset="-122"/>
              </a:rPr>
              <a:t>集成了更好的逻辑接口和更快的</a:t>
            </a:r>
            <a:r>
              <a:rPr lang="en-US" altLang="zh-CN">
                <a:ea typeface="SimSun" panose="02010600030101010101" pitchFamily="2" charset="-122"/>
              </a:rPr>
              <a:t>I/O</a:t>
            </a:r>
            <a:r>
              <a:rPr lang="zh-CN" altLang="en-US">
                <a:ea typeface="SimSun" panose="02010600030101010101" pitchFamily="2" charset="-122"/>
              </a:rPr>
              <a:t>传输接口 </a:t>
            </a:r>
            <a:r>
              <a:rPr lang="en-US" altLang="zh-CN">
                <a:ea typeface="SimSun" panose="02010600030101010101" pitchFamily="2" charset="-122"/>
              </a:rPr>
              <a:t>: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同步</a:t>
            </a:r>
            <a:r>
              <a:rPr lang="en-US" altLang="zh-CN">
                <a:ea typeface="SimSun" panose="02010600030101010101" pitchFamily="2" charset="-122"/>
              </a:rPr>
              <a:t>DRAM (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SDRAM</a:t>
            </a:r>
            <a:r>
              <a:rPr lang="en-US" altLang="zh-CN">
                <a:ea typeface="SimSun" panose="02010600030101010101" pitchFamily="2" charset="-122"/>
              </a:rPr>
              <a:t>)</a:t>
            </a:r>
            <a:endParaRPr lang="en-US" altLang="zh-CN">
              <a:ea typeface="SimSun" panose="02010600030101010101" pitchFamily="2" charset="-122"/>
            </a:endParaRPr>
          </a:p>
          <a:p>
            <a:pPr lvl="2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采用常见的时钟信号代替异步控制信号 </a:t>
            </a:r>
            <a:endParaRPr lang="zh-CN" altLang="en-US">
              <a:ea typeface="SimSun" panose="02010600030101010101" pitchFamily="2" charset="-122"/>
            </a:endParaRPr>
          </a:p>
          <a:p>
            <a:pPr lvl="2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允许复用行地址 </a:t>
            </a:r>
            <a:r>
              <a:rPr lang="en-US" altLang="zh-CN">
                <a:ea typeface="SimSun" panose="02010600030101010101" pitchFamily="2" charset="-122"/>
              </a:rPr>
              <a:t>(</a:t>
            </a:r>
            <a:r>
              <a:rPr lang="zh-CN" altLang="en-US">
                <a:ea typeface="SimSun" panose="02010600030101010101" pitchFamily="2" charset="-122"/>
              </a:rPr>
              <a:t>比如： </a:t>
            </a:r>
            <a:r>
              <a:rPr lang="en-US" altLang="zh-CN">
                <a:ea typeface="SimSun" panose="02010600030101010101" pitchFamily="2" charset="-122"/>
              </a:rPr>
              <a:t>RAS, CAS, CAS, CAS)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endParaRPr lang="en-US" altLang="zh-CN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双倍数据速率同步</a:t>
            </a:r>
            <a:r>
              <a:rPr lang="en-US" altLang="zh-CN">
                <a:ea typeface="SimSun" panose="02010600030101010101" pitchFamily="2" charset="-122"/>
              </a:rPr>
              <a:t>DRAM (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DDR SDRAM</a:t>
            </a:r>
            <a:r>
              <a:rPr lang="en-US" altLang="zh-CN">
                <a:ea typeface="SimSun" panose="02010600030101010101" pitchFamily="2" charset="-122"/>
              </a:rPr>
              <a:t>)</a:t>
            </a:r>
            <a:endParaRPr lang="en-US" altLang="zh-CN">
              <a:ea typeface="SimSun" panose="02010600030101010101" pitchFamily="2" charset="-122"/>
            </a:endParaRPr>
          </a:p>
          <a:p>
            <a:pPr lvl="2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每个周期每个引脚使用两个时钟沿传送两比特的控制信号</a:t>
            </a:r>
            <a:endParaRPr lang="zh-CN" altLang="en-US">
              <a:ea typeface="SimSun" panose="02010600030101010101" pitchFamily="2" charset="-122"/>
            </a:endParaRPr>
          </a:p>
          <a:p>
            <a:pPr lvl="2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通过使用提高有效带宽的预取缓冲区的大小来划分</a:t>
            </a:r>
            <a:r>
              <a:rPr lang="en-US" altLang="zh-CN">
                <a:ea typeface="SimSun" panose="02010600030101010101" pitchFamily="2" charset="-122"/>
              </a:rPr>
              <a:t>DDR SDRAM</a:t>
            </a:r>
            <a:r>
              <a:rPr lang="zh-CN" altLang="en-US">
                <a:ea typeface="SimSun" panose="02010600030101010101" pitchFamily="2" charset="-122"/>
              </a:rPr>
              <a:t>类型</a:t>
            </a:r>
            <a:r>
              <a:rPr lang="en-US" altLang="zh-CN">
                <a:ea typeface="SimSun" panose="02010600030101010101" pitchFamily="2" charset="-122"/>
              </a:rPr>
              <a:t>:</a:t>
            </a:r>
            <a:endParaRPr lang="en-US" altLang="zh-CN">
              <a:ea typeface="SimSun" panose="02010600030101010101" pitchFamily="2" charset="-122"/>
            </a:endParaRPr>
          </a:p>
          <a:p>
            <a:pPr lvl="3" eaLnBrk="1" hangingPunct="1">
              <a:lnSpc>
                <a:spcPct val="90000"/>
              </a:lnSpc>
            </a:pP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DDR</a:t>
            </a:r>
            <a:r>
              <a:rPr lang="en-US" altLang="zh-CN">
                <a:ea typeface="SimSun" panose="02010600030101010101" pitchFamily="2" charset="-122"/>
              </a:rPr>
              <a:t> (2 bits), 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DDR2</a:t>
            </a:r>
            <a:r>
              <a:rPr lang="en-US" altLang="zh-CN">
                <a:ea typeface="SimSun" panose="02010600030101010101" pitchFamily="2" charset="-122"/>
              </a:rPr>
              <a:t> (4 bits), 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DDR3</a:t>
            </a:r>
            <a:r>
              <a:rPr lang="en-US" altLang="zh-CN">
                <a:ea typeface="SimSun" panose="02010600030101010101" pitchFamily="2" charset="-122"/>
              </a:rPr>
              <a:t> (8 bits)</a:t>
            </a:r>
            <a:endParaRPr lang="en-US" altLang="zh-CN">
              <a:ea typeface="SimSun" panose="02010600030101010101" pitchFamily="2" charset="-122"/>
            </a:endParaRPr>
          </a:p>
          <a:p>
            <a:pPr lvl="2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截止到</a:t>
            </a:r>
            <a:r>
              <a:rPr lang="en-US" altLang="zh-CN">
                <a:ea typeface="SimSun" panose="02010600030101010101" pitchFamily="2" charset="-122"/>
              </a:rPr>
              <a:t>2010, </a:t>
            </a:r>
            <a:r>
              <a:rPr lang="zh-CN" altLang="en-US">
                <a:ea typeface="SimSun" panose="02010600030101010101" pitchFamily="2" charset="-122"/>
              </a:rPr>
              <a:t>多数服务器和桌面系统均支持该标准</a:t>
            </a:r>
            <a:endParaRPr lang="zh-CN" altLang="en-US">
              <a:ea typeface="SimSun" panose="02010600030101010101" pitchFamily="2" charset="-122"/>
            </a:endParaRPr>
          </a:p>
          <a:p>
            <a:pPr lvl="2" eaLnBrk="1" hangingPunct="1">
              <a:lnSpc>
                <a:spcPct val="90000"/>
              </a:lnSpc>
            </a:pPr>
            <a:r>
              <a:rPr lang="en-US" altLang="zh-CN">
                <a:ea typeface="SimSun" panose="02010600030101010101" pitchFamily="2" charset="-122"/>
              </a:rPr>
              <a:t>Intel Core i7 </a:t>
            </a:r>
            <a:r>
              <a:rPr lang="zh-CN" altLang="en-US">
                <a:ea typeface="SimSun" panose="02010600030101010101" pitchFamily="2" charset="-122"/>
              </a:rPr>
              <a:t>仅支持</a:t>
            </a:r>
            <a:r>
              <a:rPr lang="en-US" altLang="zh-CN">
                <a:ea typeface="SimSun" panose="02010600030101010101" pitchFamily="2" charset="-122"/>
              </a:rPr>
              <a:t>DDR3 SDRAM</a:t>
            </a:r>
            <a:endParaRPr lang="en-US" altLang="zh-CN">
              <a:ea typeface="SimSun" panose="02010600030101010101" pitchFamily="2" charset="-122"/>
            </a:endParaRPr>
          </a:p>
          <a:p>
            <a:pPr lvl="3" eaLnBrk="1" hangingPunct="1">
              <a:lnSpc>
                <a:spcPct val="90000"/>
              </a:lnSpc>
            </a:pPr>
            <a:endParaRPr lang="en-US" altLang="zh-CN">
              <a:ea typeface="SimSun" panose="02010600030101010101" pitchFamily="2" charset="-122"/>
            </a:endParaRPr>
          </a:p>
          <a:p>
            <a:pPr lvl="3" eaLnBrk="1" hangingPunct="1">
              <a:lnSpc>
                <a:spcPct val="90000"/>
              </a:lnSpc>
            </a:pPr>
            <a:endParaRPr lang="en-US" altLang="zh-CN"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028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7591425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非易失性存储器 </a:t>
            </a:r>
            <a:r>
              <a:rPr lang="en-US" altLang="zh-CN">
                <a:ea typeface="SimSun" panose="02010600030101010101" pitchFamily="2" charset="-122"/>
              </a:rPr>
              <a:t>(NVM)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17411" name="Rectangle 1029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7896225" cy="52673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>
                <a:ea typeface="SimSun" panose="02010600030101010101" pitchFamily="2" charset="-122"/>
              </a:rPr>
              <a:t>DRAM </a:t>
            </a:r>
            <a:r>
              <a:rPr lang="zh-CN" altLang="en-US">
                <a:ea typeface="SimSun" panose="02010600030101010101" pitchFamily="2" charset="-122"/>
              </a:rPr>
              <a:t>和</a:t>
            </a:r>
            <a:r>
              <a:rPr lang="en-US" altLang="zh-CN">
                <a:ea typeface="SimSun" panose="02010600030101010101" pitchFamily="2" charset="-122"/>
              </a:rPr>
              <a:t>SRAM</a:t>
            </a:r>
            <a:r>
              <a:rPr lang="zh-CN" altLang="en-US">
                <a:ea typeface="SimSun" panose="02010600030101010101" pitchFamily="2" charset="-122"/>
              </a:rPr>
              <a:t>为易失性存储器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断电数据丢失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非易失性存储器断电后，仍然保存数据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只读存储器</a:t>
            </a:r>
            <a:r>
              <a:rPr lang="en-US" altLang="zh-CN">
                <a:ea typeface="SimSun" panose="02010600030101010101" pitchFamily="2" charset="-122"/>
              </a:rPr>
              <a:t>(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ROM</a:t>
            </a:r>
            <a:r>
              <a:rPr lang="en-US" altLang="zh-CN">
                <a:ea typeface="SimSun" panose="02010600030101010101" pitchFamily="2" charset="-122"/>
              </a:rPr>
              <a:t>): </a:t>
            </a:r>
            <a:r>
              <a:rPr lang="zh-CN" altLang="en-US">
                <a:ea typeface="SimSun" panose="02010600030101010101" pitchFamily="2" charset="-122"/>
              </a:rPr>
              <a:t>生产时写入程序，只能写一次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zh-CN">
                <a:ea typeface="SimSun" panose="02010600030101010101" pitchFamily="2" charset="-122"/>
              </a:rPr>
              <a:t>Programmable ROM (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PROM</a:t>
            </a:r>
            <a:r>
              <a:rPr lang="en-US" altLang="zh-CN">
                <a:ea typeface="SimSun" panose="02010600030101010101" pitchFamily="2" charset="-122"/>
              </a:rPr>
              <a:t>): </a:t>
            </a:r>
            <a:r>
              <a:rPr lang="zh-CN" altLang="en-US">
                <a:ea typeface="SimSun" panose="02010600030101010101" pitchFamily="2" charset="-122"/>
              </a:rPr>
              <a:t>可以重新一次编程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zh-CN">
                <a:ea typeface="SimSun" panose="02010600030101010101" pitchFamily="2" charset="-122"/>
              </a:rPr>
              <a:t>Eraseable PROM (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EPROM</a:t>
            </a:r>
            <a:r>
              <a:rPr lang="en-US" altLang="zh-CN">
                <a:ea typeface="SimSun" panose="02010600030101010101" pitchFamily="2" charset="-122"/>
              </a:rPr>
              <a:t>): </a:t>
            </a:r>
            <a:r>
              <a:rPr lang="zh-CN" altLang="en-US">
                <a:ea typeface="SimSun" panose="02010600030101010101" pitchFamily="2" charset="-122"/>
              </a:rPr>
              <a:t>可用紫外线或</a:t>
            </a:r>
            <a:r>
              <a:rPr lang="en-US" altLang="zh-CN">
                <a:ea typeface="SimSun" panose="02010600030101010101" pitchFamily="2" charset="-122"/>
              </a:rPr>
              <a:t>X</a:t>
            </a:r>
            <a:r>
              <a:rPr lang="zh-CN" altLang="en-US">
                <a:ea typeface="SimSun" panose="02010600030101010101" pitchFamily="2" charset="-122"/>
              </a:rPr>
              <a:t>光整块擦除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zh-CN">
                <a:ea typeface="SimSun" panose="02010600030101010101" pitchFamily="2" charset="-122"/>
              </a:rPr>
              <a:t>Electrically eraseable PROM (</a:t>
            </a:r>
            <a:r>
              <a:rPr lang="en-US" altLang="zh-CN">
                <a:solidFill>
                  <a:srgbClr val="FF0000"/>
                </a:solidFill>
                <a:ea typeface="SimSun" panose="02010600030101010101" pitchFamily="2" charset="-122"/>
              </a:rPr>
              <a:t>EEPROM</a:t>
            </a:r>
            <a:r>
              <a:rPr lang="en-US" altLang="zh-CN">
                <a:ea typeface="SimSun" panose="02010600030101010101" pitchFamily="2" charset="-122"/>
              </a:rPr>
              <a:t>): </a:t>
            </a:r>
            <a:r>
              <a:rPr lang="zh-CN" altLang="en-US">
                <a:ea typeface="SimSun" panose="02010600030101010101" pitchFamily="2" charset="-122"/>
              </a:rPr>
              <a:t>可用电子整块擦除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zh-CN">
                <a:ea typeface="SimSun" panose="02010600030101010101" pitchFamily="2" charset="-122"/>
              </a:rPr>
              <a:t>Flash memory: EEPROMs. </a:t>
            </a:r>
            <a:r>
              <a:rPr lang="zh-CN" altLang="en-US">
                <a:ea typeface="SimSun" panose="02010600030101010101" pitchFamily="2" charset="-122"/>
              </a:rPr>
              <a:t>以块为单位进行擦除</a:t>
            </a:r>
            <a:endParaRPr lang="zh-CN" altLang="en-US">
              <a:ea typeface="SimSun" panose="02010600030101010101" pitchFamily="2" charset="-122"/>
            </a:endParaRPr>
          </a:p>
          <a:p>
            <a:pPr lvl="2" eaLnBrk="1" hangingPunct="1">
              <a:lnSpc>
                <a:spcPct val="90000"/>
              </a:lnSpc>
            </a:pPr>
            <a:r>
              <a:rPr lang="en-US" altLang="zh-CN">
                <a:ea typeface="SimSun" panose="02010600030101010101" pitchFamily="2" charset="-122"/>
              </a:rPr>
              <a:t>10,0000</a:t>
            </a:r>
            <a:r>
              <a:rPr lang="zh-CN" altLang="en-US">
                <a:ea typeface="SimSun" panose="02010600030101010101" pitchFamily="2" charset="-122"/>
              </a:rPr>
              <a:t>次擦除后即磨损坏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非易失性存储器的应用</a:t>
            </a:r>
            <a:endParaRPr lang="zh-CN" altLang="en-US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存储固件程序的</a:t>
            </a:r>
            <a:r>
              <a:rPr lang="en-US" altLang="zh-CN">
                <a:ea typeface="SimSun" panose="02010600030101010101" pitchFamily="2" charset="-122"/>
              </a:rPr>
              <a:t>ROM(BIOS, </a:t>
            </a:r>
            <a:r>
              <a:rPr lang="zh-CN" altLang="en-US">
                <a:ea typeface="SimSun" panose="02010600030101010101" pitchFamily="2" charset="-122"/>
              </a:rPr>
              <a:t>磁盘控制器</a:t>
            </a:r>
            <a:r>
              <a:rPr lang="en-US" altLang="zh-CN">
                <a:ea typeface="SimSun" panose="02010600030101010101" pitchFamily="2" charset="-122"/>
              </a:rPr>
              <a:t>, </a:t>
            </a:r>
            <a:r>
              <a:rPr lang="zh-CN" altLang="en-US">
                <a:ea typeface="SimSun" panose="02010600030101010101" pitchFamily="2" charset="-122"/>
              </a:rPr>
              <a:t>网卡</a:t>
            </a:r>
            <a:r>
              <a:rPr lang="en-US" altLang="zh-CN">
                <a:ea typeface="SimSun" panose="02010600030101010101" pitchFamily="2" charset="-122"/>
              </a:rPr>
              <a:t>, </a:t>
            </a:r>
            <a:r>
              <a:rPr lang="zh-CN" altLang="en-US">
                <a:ea typeface="SimSun" panose="02010600030101010101" pitchFamily="2" charset="-122"/>
              </a:rPr>
              <a:t>图形加速器</a:t>
            </a:r>
            <a:r>
              <a:rPr lang="en-US" altLang="zh-CN">
                <a:ea typeface="SimSun" panose="02010600030101010101" pitchFamily="2" charset="-122"/>
              </a:rPr>
              <a:t>, </a:t>
            </a:r>
            <a:r>
              <a:rPr lang="zh-CN" altLang="en-US">
                <a:ea typeface="SimSun" panose="02010600030101010101" pitchFamily="2" charset="-122"/>
              </a:rPr>
              <a:t>安全子系统</a:t>
            </a:r>
            <a:r>
              <a:rPr lang="en-US" altLang="zh-CN">
                <a:ea typeface="SimSun" panose="02010600030101010101" pitchFamily="2" charset="-122"/>
              </a:rPr>
              <a:t>,…)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固态硬盘 </a:t>
            </a:r>
            <a:r>
              <a:rPr lang="en-US" altLang="zh-CN">
                <a:ea typeface="SimSun" panose="02010600030101010101" pitchFamily="2" charset="-122"/>
              </a:rPr>
              <a:t>(</a:t>
            </a:r>
            <a:r>
              <a:rPr lang="zh-CN" altLang="en-US">
                <a:ea typeface="SimSun" panose="02010600030101010101" pitchFamily="2" charset="-122"/>
              </a:rPr>
              <a:t>闪存盘</a:t>
            </a:r>
            <a:r>
              <a:rPr lang="en-US" altLang="zh-CN">
                <a:ea typeface="SimSun" panose="02010600030101010101" pitchFamily="2" charset="-122"/>
              </a:rPr>
              <a:t>, </a:t>
            </a:r>
            <a:r>
              <a:rPr lang="zh-CN" altLang="en-US">
                <a:ea typeface="SimSun" panose="02010600030101010101" pitchFamily="2" charset="-122"/>
              </a:rPr>
              <a:t>智能手机</a:t>
            </a:r>
            <a:r>
              <a:rPr lang="en-US" altLang="zh-CN">
                <a:ea typeface="SimSun" panose="02010600030101010101" pitchFamily="2" charset="-122"/>
              </a:rPr>
              <a:t>, mp3 </a:t>
            </a:r>
            <a:r>
              <a:rPr lang="zh-CN" altLang="en-US">
                <a:ea typeface="SimSun" panose="02010600030101010101" pitchFamily="2" charset="-122"/>
              </a:rPr>
              <a:t>播放器</a:t>
            </a:r>
            <a:r>
              <a:rPr lang="en-US" altLang="zh-CN">
                <a:ea typeface="SimSun" panose="02010600030101010101" pitchFamily="2" charset="-122"/>
              </a:rPr>
              <a:t>, </a:t>
            </a:r>
            <a:r>
              <a:rPr lang="zh-CN" altLang="en-US">
                <a:ea typeface="SimSun" panose="02010600030101010101" pitchFamily="2" charset="-122"/>
              </a:rPr>
              <a:t>平板电脑</a:t>
            </a:r>
            <a:r>
              <a:rPr lang="en-US" altLang="zh-CN">
                <a:ea typeface="SimSun" panose="02010600030101010101" pitchFamily="2" charset="-122"/>
              </a:rPr>
              <a:t>, </a:t>
            </a:r>
            <a:r>
              <a:rPr lang="zh-CN" altLang="en-US">
                <a:ea typeface="SimSun" panose="02010600030101010101" pitchFamily="2" charset="-122"/>
              </a:rPr>
              <a:t>笔记本电脑</a:t>
            </a:r>
            <a:r>
              <a:rPr lang="en-US" altLang="zh-CN">
                <a:ea typeface="SimSun" panose="02010600030101010101" pitchFamily="2" charset="-122"/>
              </a:rPr>
              <a:t>,…)</a:t>
            </a:r>
            <a:endParaRPr lang="en-US" altLang="zh-CN">
              <a:ea typeface="SimSun" panose="02010600030101010101" pitchFamily="2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zh-CN" altLang="en-US">
                <a:ea typeface="SimSun" panose="02010600030101010101" pitchFamily="2" charset="-122"/>
              </a:rPr>
              <a:t>磁盘高速缓冲存储器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>
              <a:lnSpc>
                <a:spcPct val="90000"/>
              </a:lnSpc>
            </a:pPr>
            <a:endParaRPr lang="en-US" altLang="zh-CN"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6"/>
          <p:cNvSpPr>
            <a:spLocks noGrp="1" noChangeArrowheads="1"/>
          </p:cNvSpPr>
          <p:nvPr>
            <p:ph type="title"/>
          </p:nvPr>
        </p:nvSpPr>
        <p:spPr>
          <a:xfrm>
            <a:off x="357188" y="434975"/>
            <a:ext cx="8786812" cy="76200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典型的连接</a:t>
            </a:r>
            <a:r>
              <a:rPr lang="en-US" altLang="zh-CN">
                <a:ea typeface="SimSun" panose="02010600030101010101" pitchFamily="2" charset="-122"/>
              </a:rPr>
              <a:t>CPU</a:t>
            </a:r>
            <a:r>
              <a:rPr lang="zh-CN" altLang="en-US">
                <a:ea typeface="SimSun" panose="02010600030101010101" pitchFamily="2" charset="-122"/>
              </a:rPr>
              <a:t>和主存的总线结构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19459" name="Rectangle 27"/>
          <p:cNvSpPr>
            <a:spLocks noGrp="1" noChangeArrowheads="1"/>
          </p:cNvSpPr>
          <p:nvPr>
            <p:ph type="body" idx="1"/>
          </p:nvPr>
        </p:nvSpPr>
        <p:spPr>
          <a:xfrm>
            <a:off x="396875" y="1504950"/>
            <a:ext cx="7896225" cy="4972050"/>
          </a:xfrm>
        </p:spPr>
        <p:txBody>
          <a:bodyPr/>
          <a:lstStyle/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一条总线是由多条并排的电线组成的一束线，其传输地址、数据和控制信号</a:t>
            </a:r>
            <a:endParaRPr lang="zh-CN" altLang="en-US">
              <a:ea typeface="SimSun" panose="02010600030101010101" pitchFamily="2" charset="-122"/>
            </a:endParaRPr>
          </a:p>
          <a:p>
            <a:pPr eaLnBrk="1" hangingPunct="1"/>
            <a:r>
              <a:rPr lang="zh-CN" altLang="en-US">
                <a:ea typeface="SimSun" panose="02010600030101010101" pitchFamily="2" charset="-122"/>
              </a:rPr>
              <a:t>多个设备共享多条总线</a:t>
            </a:r>
            <a:endParaRPr lang="zh-CN" altLang="en-US">
              <a:ea typeface="SimSun" panose="02010600030101010101" pitchFamily="2" charset="-122"/>
            </a:endParaRPr>
          </a:p>
        </p:txBody>
      </p:sp>
      <p:sp>
        <p:nvSpPr>
          <p:cNvPr id="19460" name="Rectangle 5"/>
          <p:cNvSpPr>
            <a:spLocks noChangeAspect="1" noChangeArrowheads="1"/>
          </p:cNvSpPr>
          <p:nvPr/>
        </p:nvSpPr>
        <p:spPr bwMode="auto">
          <a:xfrm>
            <a:off x="7637463" y="5337175"/>
            <a:ext cx="1049337" cy="10541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主存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19461" name="AutoShape 6"/>
          <p:cNvSpPr>
            <a:spLocks noChangeAspect="1" noChangeArrowheads="1"/>
          </p:cNvSpPr>
          <p:nvPr/>
        </p:nvSpPr>
        <p:spPr bwMode="auto">
          <a:xfrm>
            <a:off x="5880100" y="5511800"/>
            <a:ext cx="1720850" cy="615950"/>
          </a:xfrm>
          <a:prstGeom prst="leftRightArrow">
            <a:avLst>
              <a:gd name="adj1" fmla="val 50000"/>
              <a:gd name="adj2" fmla="val 55876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19462" name="Rectangle 7"/>
          <p:cNvSpPr>
            <a:spLocks noChangeAspect="1" noChangeArrowheads="1"/>
          </p:cNvSpPr>
          <p:nvPr/>
        </p:nvSpPr>
        <p:spPr bwMode="auto">
          <a:xfrm>
            <a:off x="4824413" y="5548313"/>
            <a:ext cx="1049337" cy="6667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I/O </a:t>
            </a:r>
            <a:endParaRPr lang="en-US" altLang="zh-CN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桥接口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19463" name="AutoShape 8"/>
          <p:cNvSpPr>
            <a:spLocks noChangeAspect="1" noChangeArrowheads="1"/>
          </p:cNvSpPr>
          <p:nvPr/>
        </p:nvSpPr>
        <p:spPr bwMode="auto">
          <a:xfrm>
            <a:off x="3143250" y="5511800"/>
            <a:ext cx="1676400" cy="615950"/>
          </a:xfrm>
          <a:prstGeom prst="leftRightArrow">
            <a:avLst>
              <a:gd name="adj1" fmla="val 50000"/>
              <a:gd name="adj2" fmla="val 54433"/>
            </a:avLst>
          </a:prstGeom>
          <a:solidFill>
            <a:srgbClr val="F7F5CD"/>
          </a:solidFill>
          <a:ln w="127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19464" name="Rectangle 9"/>
          <p:cNvSpPr>
            <a:spLocks noChangeAspect="1" noChangeArrowheads="1"/>
          </p:cNvSpPr>
          <p:nvPr/>
        </p:nvSpPr>
        <p:spPr bwMode="auto">
          <a:xfrm>
            <a:off x="950913" y="5548313"/>
            <a:ext cx="2162175" cy="6667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总线接口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19465" name="Rectangle 10"/>
          <p:cNvSpPr>
            <a:spLocks noChangeAspect="1" noChangeArrowheads="1"/>
          </p:cNvSpPr>
          <p:nvPr/>
        </p:nvSpPr>
        <p:spPr bwMode="auto">
          <a:xfrm>
            <a:off x="2008188" y="4017963"/>
            <a:ext cx="788987" cy="1762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19466" name="Rectangle 11"/>
          <p:cNvSpPr>
            <a:spLocks noChangeAspect="1" noChangeArrowheads="1"/>
          </p:cNvSpPr>
          <p:nvPr/>
        </p:nvSpPr>
        <p:spPr bwMode="auto">
          <a:xfrm>
            <a:off x="2008188" y="4194175"/>
            <a:ext cx="788987" cy="1762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19467" name="Rectangle 12"/>
          <p:cNvSpPr>
            <a:spLocks noChangeAspect="1" noChangeArrowheads="1"/>
          </p:cNvSpPr>
          <p:nvPr/>
        </p:nvSpPr>
        <p:spPr bwMode="auto">
          <a:xfrm>
            <a:off x="2008188" y="4370388"/>
            <a:ext cx="788987" cy="174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19468" name="Rectangle 13"/>
          <p:cNvSpPr>
            <a:spLocks noChangeAspect="1" noChangeArrowheads="1"/>
          </p:cNvSpPr>
          <p:nvPr/>
        </p:nvSpPr>
        <p:spPr bwMode="auto">
          <a:xfrm>
            <a:off x="2008188" y="4545013"/>
            <a:ext cx="788987" cy="1762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19469" name="Rectangle 14"/>
          <p:cNvSpPr>
            <a:spLocks noChangeAspect="1" noChangeArrowheads="1"/>
          </p:cNvSpPr>
          <p:nvPr/>
        </p:nvSpPr>
        <p:spPr bwMode="auto">
          <a:xfrm>
            <a:off x="2008188" y="4721225"/>
            <a:ext cx="788987" cy="1762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19470" name="AutoShape 15"/>
          <p:cNvSpPr>
            <a:spLocks noChangeAspect="1" noChangeArrowheads="1"/>
          </p:cNvSpPr>
          <p:nvPr/>
        </p:nvSpPr>
        <p:spPr bwMode="auto">
          <a:xfrm>
            <a:off x="2900363" y="4017963"/>
            <a:ext cx="512762" cy="439737"/>
          </a:xfrm>
          <a:prstGeom prst="rightArrow">
            <a:avLst>
              <a:gd name="adj1" fmla="val 50000"/>
              <a:gd name="adj2" fmla="val 29152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19471" name="AutoShape 16"/>
          <p:cNvSpPr>
            <a:spLocks noChangeAspect="1" noChangeArrowheads="1"/>
          </p:cNvSpPr>
          <p:nvPr/>
        </p:nvSpPr>
        <p:spPr bwMode="auto">
          <a:xfrm flipH="1">
            <a:off x="2797175" y="4457700"/>
            <a:ext cx="512763" cy="439738"/>
          </a:xfrm>
          <a:prstGeom prst="rightArrow">
            <a:avLst>
              <a:gd name="adj1" fmla="val 50000"/>
              <a:gd name="adj2" fmla="val 29152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19472" name="Rectangle 17"/>
          <p:cNvSpPr>
            <a:spLocks noChangeAspect="1" noChangeArrowheads="1"/>
          </p:cNvSpPr>
          <p:nvPr/>
        </p:nvSpPr>
        <p:spPr bwMode="auto">
          <a:xfrm>
            <a:off x="3413125" y="3843338"/>
            <a:ext cx="614363" cy="12303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算术</a:t>
            </a:r>
            <a:endParaRPr lang="zh-CN" altLang="en-US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逻辑</a:t>
            </a:r>
            <a:endParaRPr lang="zh-CN" altLang="en-US" sz="1600">
              <a:latin typeface="Arial Narrow" panose="020B0606020202030204" pitchFamily="34" charset="0"/>
            </a:endParaRP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单元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19473" name="Text Box 18"/>
          <p:cNvSpPr txBox="1">
            <a:spLocks noChangeAspect="1" noChangeArrowheads="1"/>
          </p:cNvSpPr>
          <p:nvPr/>
        </p:nvSpPr>
        <p:spPr bwMode="auto">
          <a:xfrm>
            <a:off x="1841500" y="3673475"/>
            <a:ext cx="1198563" cy="33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寄存器文件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19474" name="AutoShape 19"/>
          <p:cNvSpPr>
            <a:spLocks noChangeAspect="1" noChangeArrowheads="1"/>
          </p:cNvSpPr>
          <p:nvPr/>
        </p:nvSpPr>
        <p:spPr bwMode="auto">
          <a:xfrm>
            <a:off x="2093913" y="4984750"/>
            <a:ext cx="703262" cy="527050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19475" name="Rectangle 20"/>
          <p:cNvSpPr>
            <a:spLocks noChangeAspect="1" noChangeArrowheads="1"/>
          </p:cNvSpPr>
          <p:nvPr/>
        </p:nvSpPr>
        <p:spPr bwMode="auto">
          <a:xfrm>
            <a:off x="776288" y="3578225"/>
            <a:ext cx="3427412" cy="2813050"/>
          </a:xfrm>
          <a:prstGeom prst="rect">
            <a:avLst/>
          </a:prstGeom>
          <a:noFill/>
          <a:ln w="12700" cap="rnd">
            <a:solidFill>
              <a:schemeClr val="tx1"/>
            </a:solidFill>
            <a:prstDash val="sysDot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>
              <a:latin typeface="Arial Narrow" panose="020B0606020202030204" pitchFamily="34" charset="0"/>
            </a:endParaRPr>
          </a:p>
        </p:txBody>
      </p:sp>
      <p:sp>
        <p:nvSpPr>
          <p:cNvPr id="19476" name="Text Box 21"/>
          <p:cNvSpPr txBox="1">
            <a:spLocks noChangeAspect="1" noChangeArrowheads="1"/>
          </p:cNvSpPr>
          <p:nvPr/>
        </p:nvSpPr>
        <p:spPr bwMode="auto">
          <a:xfrm>
            <a:off x="744538" y="3251200"/>
            <a:ext cx="9874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>
                <a:latin typeface="Arial Narrow" panose="020B0606020202030204" pitchFamily="34" charset="0"/>
              </a:rPr>
              <a:t>CPU </a:t>
            </a:r>
            <a:r>
              <a:rPr lang="zh-CN" altLang="en-US" sz="1600">
                <a:latin typeface="Arial Narrow" panose="020B0606020202030204" pitchFamily="34" charset="0"/>
              </a:rPr>
              <a:t>芯片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19477" name="Text Box 22"/>
          <p:cNvSpPr txBox="1">
            <a:spLocks noChangeAspect="1" noChangeArrowheads="1"/>
          </p:cNvSpPr>
          <p:nvPr/>
        </p:nvSpPr>
        <p:spPr bwMode="auto">
          <a:xfrm>
            <a:off x="4348163" y="4748213"/>
            <a:ext cx="995362" cy="334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系统总线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19478" name="Line 23"/>
          <p:cNvSpPr>
            <a:spLocks noChangeAspect="1" noChangeShapeType="1"/>
          </p:cNvSpPr>
          <p:nvPr/>
        </p:nvSpPr>
        <p:spPr bwMode="auto">
          <a:xfrm flipH="1">
            <a:off x="4027488" y="5073650"/>
            <a:ext cx="792162" cy="5270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9" name="Text Box 24"/>
          <p:cNvSpPr txBox="1">
            <a:spLocks noChangeAspect="1" noChangeArrowheads="1"/>
          </p:cNvSpPr>
          <p:nvPr/>
        </p:nvSpPr>
        <p:spPr bwMode="auto">
          <a:xfrm>
            <a:off x="6019800" y="4746625"/>
            <a:ext cx="10112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990000"/>
              </a:buClr>
              <a:buSzPct val="60000"/>
              <a:buFont typeface="Wingdings 2" panose="05020102010507070707" pitchFamily="2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0000"/>
              </a:buClr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20000"/>
              </a:spcBef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>
                <a:latin typeface="Arial Narrow" panose="020B0606020202030204" pitchFamily="34" charset="0"/>
              </a:rPr>
              <a:t>内存总线</a:t>
            </a:r>
            <a:endParaRPr lang="zh-CN" altLang="en-US" sz="1600">
              <a:latin typeface="Arial Narrow" panose="020B0606020202030204" pitchFamily="34" charset="0"/>
            </a:endParaRPr>
          </a:p>
        </p:txBody>
      </p:sp>
      <p:sp>
        <p:nvSpPr>
          <p:cNvPr id="19480" name="Line 25"/>
          <p:cNvSpPr>
            <a:spLocks noChangeAspect="1" noChangeShapeType="1"/>
          </p:cNvSpPr>
          <p:nvPr/>
        </p:nvSpPr>
        <p:spPr bwMode="auto">
          <a:xfrm>
            <a:off x="6664325" y="5073650"/>
            <a:ext cx="0" cy="5270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标题 1"/>
          <p:cNvSpPr>
            <a:spLocks noGrp="1"/>
          </p:cNvSpPr>
          <p:nvPr>
            <p:ph type="title"/>
          </p:nvPr>
        </p:nvSpPr>
        <p:spPr>
          <a:xfrm>
            <a:off x="357188" y="444500"/>
            <a:ext cx="7591425" cy="762000"/>
          </a:xfrm>
        </p:spPr>
        <p:txBody>
          <a:bodyPr/>
          <a:lstStyle/>
          <a:p>
            <a:r>
              <a:rPr lang="zh-CN" altLang="en-US">
                <a:latin typeface="SimSun" panose="02010600030101010101" pitchFamily="2" charset="-122"/>
                <a:ea typeface="SimSun" panose="02010600030101010101" pitchFamily="2" charset="-122"/>
              </a:rPr>
              <a:t>磁盘</a:t>
            </a:r>
            <a:endParaRPr lang="en-US" altLang="en-US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02673" y="444500"/>
            <a:ext cx="4138654" cy="41386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583154"/>
            <a:ext cx="7772400" cy="155448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 bwMode="auto">
          <a:xfrm>
            <a:off x="1932167" y="4882101"/>
            <a:ext cx="675861" cy="0"/>
          </a:xfrm>
          <a:prstGeom prst="lin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Straight Connector 1"/>
          <p:cNvCxnSpPr/>
          <p:nvPr/>
        </p:nvCxnSpPr>
        <p:spPr bwMode="auto">
          <a:xfrm>
            <a:off x="2670175" y="4881880"/>
            <a:ext cx="363220" cy="0"/>
          </a:xfrm>
          <a:prstGeom prst="lin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Straight Connector 2"/>
          <p:cNvCxnSpPr/>
          <p:nvPr/>
        </p:nvCxnSpPr>
        <p:spPr bwMode="auto">
          <a:xfrm>
            <a:off x="3145155" y="4881880"/>
            <a:ext cx="457200" cy="0"/>
          </a:xfrm>
          <a:prstGeom prst="lin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Straight Connector 3"/>
          <p:cNvCxnSpPr/>
          <p:nvPr/>
        </p:nvCxnSpPr>
        <p:spPr bwMode="auto">
          <a:xfrm>
            <a:off x="3696335" y="4881880"/>
            <a:ext cx="457200" cy="0"/>
          </a:xfrm>
          <a:prstGeom prst="lin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Straight Connector 6"/>
          <p:cNvCxnSpPr/>
          <p:nvPr/>
        </p:nvCxnSpPr>
        <p:spPr bwMode="auto">
          <a:xfrm>
            <a:off x="4256405" y="4881880"/>
            <a:ext cx="1383030" cy="0"/>
          </a:xfrm>
          <a:prstGeom prst="lin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Straight Connector 7"/>
          <p:cNvCxnSpPr/>
          <p:nvPr/>
        </p:nvCxnSpPr>
        <p:spPr bwMode="auto">
          <a:xfrm>
            <a:off x="1744345" y="5814695"/>
            <a:ext cx="542290" cy="0"/>
          </a:xfrm>
          <a:prstGeom prst="lin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plate2007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ustom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20000"/>
            <a:lumOff val="80000"/>
          </a:schemeClr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</a:spPr>
      <a:bodyPr vert="horz" wrap="square" lIns="91440" tIns="45720" rIns="91440" bIns="45720" numCol="1" rtlCol="0" anchor="ctr" anchorCtr="1" compatLnSpc="1"/>
      <a:lstStyle>
        <a:defPPr marL="0" marR="0" indent="0" algn="ctr" defTabSz="914400" rtl="0" eaLnBrk="0" fontAlgn="base" latinLnBrk="0" hangingPunct="0">
          <a:spcBef>
            <a:spcPct val="0"/>
          </a:spcBef>
          <a:spcAft>
            <a:spcPct val="0"/>
          </a:spcAft>
          <a:buClrTx/>
          <a:buSzTx/>
          <a:buFontTx/>
          <a:buNone/>
          <a:defRPr dirty="0" smtClean="0">
            <a:latin typeface="Calibri" pitchFamily="34" charset="0"/>
          </a:defRPr>
        </a:defPPr>
      </a:lstStyle>
    </a:spDef>
    <a:lnDef>
      <a:spPr bwMode="auto"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/>
      <a:lstStyle/>
    </a:lnDef>
    <a:txDef>
      <a:spPr>
        <a:noFill/>
      </a:spPr>
      <a:bodyPr wrap="none" rtlCol="0">
        <a:spAutoFit/>
      </a:bodyPr>
      <a:lstStyle>
        <a:defPPr>
          <a:defRPr sz="1800" dirty="0" smtClean="0">
            <a:latin typeface="Calibri" pitchFamily="34" charset="0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457200" rtl="0" eaLnBrk="0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66"/>
          </a:buClr>
          <a:buSzPct val="100000"/>
          <a:buFont typeface="Times New Roman" panose="02020503050405090304" pitchFamily="18" charset="0"/>
          <a:buNone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Times New Roman" panose="0202050305040509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457200" rtl="0" eaLnBrk="0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66"/>
          </a:buClr>
          <a:buSzPct val="100000"/>
          <a:buFont typeface="Times New Roman" panose="02020503050405090304" pitchFamily="18" charset="0"/>
          <a:buNone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Times New Roman" panose="02020503050405090304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template2007</Template>
  <TotalTime>0</TotalTime>
  <Words>5271</Words>
  <Application>WPS Spreadsheets</Application>
  <PresentationFormat>On-screen Show (4:3)</PresentationFormat>
  <Paragraphs>706</Paragraphs>
  <Slides>43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43</vt:i4>
      </vt:variant>
    </vt:vector>
  </HeadingPairs>
  <TitlesOfParts>
    <vt:vector size="66" baseType="lpstr">
      <vt:lpstr>Arial</vt:lpstr>
      <vt:lpstr>SimSun</vt:lpstr>
      <vt:lpstr>Wingdings</vt:lpstr>
      <vt:lpstr>Arial Narrow</vt:lpstr>
      <vt:lpstr>SimSun</vt:lpstr>
      <vt:lpstr>汉仪书宋二KW</vt:lpstr>
      <vt:lpstr>Calibri</vt:lpstr>
      <vt:lpstr>Helvetica Neue</vt:lpstr>
      <vt:lpstr>Times New Roman</vt:lpstr>
      <vt:lpstr>MS PGothic</vt:lpstr>
      <vt:lpstr>Wingdings 2</vt:lpstr>
      <vt:lpstr>Helvetica</vt:lpstr>
      <vt:lpstr>冬青黑体简体中文</vt:lpstr>
      <vt:lpstr>StarSymbol</vt:lpstr>
      <vt:lpstr>苹方-简</vt:lpstr>
      <vt:lpstr>Arial</vt:lpstr>
      <vt:lpstr>SimSun</vt:lpstr>
      <vt:lpstr>Courier New</vt:lpstr>
      <vt:lpstr>微软雅黑</vt:lpstr>
      <vt:lpstr>汉仪旗黑</vt:lpstr>
      <vt:lpstr>Arial Unicode MS</vt:lpstr>
      <vt:lpstr>template2007</vt:lpstr>
      <vt:lpstr>Default Design</vt:lpstr>
      <vt:lpstr>存储器层次结构 Memory Hierarchy  </vt:lpstr>
      <vt:lpstr>PowerPoint 演示文稿</vt:lpstr>
      <vt:lpstr>存储器 层次结构举例</vt:lpstr>
      <vt:lpstr>随机访问存储器 (RAM)</vt:lpstr>
      <vt:lpstr>SRAM vs DRAM Summary</vt:lpstr>
      <vt:lpstr>增强版 DRAMs</vt:lpstr>
      <vt:lpstr>非易失性存储器 (NVM)</vt:lpstr>
      <vt:lpstr>典型的连接CPU和主存的总线结构</vt:lpstr>
      <vt:lpstr>磁盘</vt:lpstr>
      <vt:lpstr>磁盘</vt:lpstr>
      <vt:lpstr>磁盘</vt:lpstr>
      <vt:lpstr>磁盘驱动器里有什么?</vt:lpstr>
      <vt:lpstr>磁盘结构</vt:lpstr>
      <vt:lpstr>磁盘结构 (多个盘片)</vt:lpstr>
      <vt:lpstr>磁盘</vt:lpstr>
      <vt:lpstr>磁盘</vt:lpstr>
      <vt:lpstr>磁盘容量</vt:lpstr>
      <vt:lpstr> 计算磁盘容量</vt:lpstr>
      <vt:lpstr>磁盘操作 (单盘片视图)</vt:lpstr>
      <vt:lpstr>磁盘操作（多盘片视图）</vt:lpstr>
      <vt:lpstr>磁盘结构——单盘片俯视图</vt:lpstr>
      <vt:lpstr>磁盘访问——服务时间的组成</vt:lpstr>
      <vt:lpstr>旋转延迟时间</vt:lpstr>
      <vt:lpstr>寻道时间</vt:lpstr>
      <vt:lpstr>磁盘访问时间</vt:lpstr>
      <vt:lpstr>磁盘访问时间示例</vt:lpstr>
      <vt:lpstr>逻辑磁盘块</vt:lpstr>
      <vt:lpstr>I/O 总线</vt:lpstr>
      <vt:lpstr>读取一个磁盘扇区 (1)</vt:lpstr>
      <vt:lpstr>读取一个磁盘扇区 (2)</vt:lpstr>
      <vt:lpstr>读取一个磁盘扇区 (3)</vt:lpstr>
      <vt:lpstr>固态硬盘 (SSD)</vt:lpstr>
      <vt:lpstr>固态硬盘性能特点</vt:lpstr>
      <vt:lpstr>固态硬盘 vs 机械磁盘</vt:lpstr>
      <vt:lpstr>The CPU-Memory Gap</vt:lpstr>
      <vt:lpstr>PowerPoint 演示文稿</vt:lpstr>
      <vt:lpstr>用局部性原理来解决!	</vt:lpstr>
      <vt:lpstr>局部性</vt:lpstr>
      <vt:lpstr>局部性（例子）</vt:lpstr>
      <vt:lpstr>局部性（例子）</vt:lpstr>
      <vt:lpstr>局部性（例子）</vt:lpstr>
      <vt:lpstr>存储器层次结构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存储器层次结构</dc:title>
  <dc:creator>Markus Pueschel</dc:creator>
  <cp:lastModifiedBy>mikema</cp:lastModifiedBy>
  <cp:revision>612</cp:revision>
  <cp:lastPrinted>2023-04-19T13:12:48Z</cp:lastPrinted>
  <dcterms:created xsi:type="dcterms:W3CDTF">2023-04-19T13:12:48Z</dcterms:created>
  <dcterms:modified xsi:type="dcterms:W3CDTF">2023-04-19T13:12:48Z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1033-3.9.0.6159</vt:lpwstr>
  </property>
</Properties>
</file>

<file path=docProps/thumbnail.jpeg>
</file>